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41"/>
  </p:notesMasterIdLst>
  <p:sldIdLst>
    <p:sldId id="416" r:id="rId3"/>
    <p:sldId id="283" r:id="rId4"/>
    <p:sldId id="393" r:id="rId5"/>
    <p:sldId id="377" r:id="rId6"/>
    <p:sldId id="401" r:id="rId7"/>
    <p:sldId id="400" r:id="rId8"/>
    <p:sldId id="394" r:id="rId9"/>
    <p:sldId id="376" r:id="rId10"/>
    <p:sldId id="382" r:id="rId11"/>
    <p:sldId id="385" r:id="rId12"/>
    <p:sldId id="383" r:id="rId13"/>
    <p:sldId id="389" r:id="rId14"/>
    <p:sldId id="386" r:id="rId15"/>
    <p:sldId id="388" r:id="rId16"/>
    <p:sldId id="391" r:id="rId17"/>
    <p:sldId id="378" r:id="rId18"/>
    <p:sldId id="380" r:id="rId19"/>
    <p:sldId id="403" r:id="rId20"/>
    <p:sldId id="404" r:id="rId21"/>
    <p:sldId id="398" r:id="rId22"/>
    <p:sldId id="405" r:id="rId23"/>
    <p:sldId id="395" r:id="rId24"/>
    <p:sldId id="392" r:id="rId25"/>
    <p:sldId id="402" r:id="rId26"/>
    <p:sldId id="411" r:id="rId27"/>
    <p:sldId id="407" r:id="rId28"/>
    <p:sldId id="408" r:id="rId29"/>
    <p:sldId id="409" r:id="rId30"/>
    <p:sldId id="397" r:id="rId31"/>
    <p:sldId id="412" r:id="rId32"/>
    <p:sldId id="410" r:id="rId33"/>
    <p:sldId id="396" r:id="rId34"/>
    <p:sldId id="399" r:id="rId35"/>
    <p:sldId id="414" r:id="rId36"/>
    <p:sldId id="415" r:id="rId37"/>
    <p:sldId id="278" r:id="rId38"/>
    <p:sldId id="371" r:id="rId39"/>
    <p:sldId id="413" r:id="rId40"/>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73" autoAdjust="0"/>
  </p:normalViewPr>
  <p:slideViewPr>
    <p:cSldViewPr snapToGrid="0" snapToObjects="1">
      <p:cViewPr varScale="1">
        <p:scale>
          <a:sx n="92" d="100"/>
          <a:sy n="92" d="100"/>
        </p:scale>
        <p:origin x="-1760" y="-104"/>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commentAuthors" Target="commentAuthors.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busch.ci.cloudbees.com" TargetMode="External"/><Relationship Id="rId4" Type="http://schemas.openxmlformats.org/officeDocument/2006/relationships/hyperlink" Target="https://papertrailapp.com"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projects.spring.io/spring-cloud"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gadgets.ndtv.com/internet/news/netflix-now-accounts-for-34-percent-of-us-internet-traffic-at-peak-times-524323"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914400" y="304800"/>
            <a:ext cx="4649788" cy="26162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295171" y="2983975"/>
            <a:ext cx="6267659" cy="5793719"/>
          </a:xfrm>
          <a:prstGeom prst="rect">
            <a:avLst/>
          </a:prstGeom>
          <a:noFill/>
          <a:ln>
            <a:noFill/>
          </a:ln>
        </p:spPr>
        <p:txBody>
          <a:bodyPr lIns="0" tIns="0" rIns="0" bIns="0" anchor="t" anchorCtr="0">
            <a:noAutofit/>
          </a:bodyPr>
          <a:lstStyle/>
          <a:p>
            <a:pPr>
              <a:spcBef>
                <a:spcPts val="0"/>
              </a:spcBef>
            </a:pPr>
            <a:r>
              <a:rPr lang="en-US" sz="900" b="1" u="sng" dirty="0" smtClean="0"/>
              <a:t>IMPORTANT PREPARATION</a:t>
            </a:r>
            <a:endParaRPr lang="en-US" sz="900" b="1" dirty="0" smtClean="0"/>
          </a:p>
          <a:p>
            <a:pPr marL="228600" lvl="0" indent="-228600">
              <a:spcBef>
                <a:spcPts val="0"/>
              </a:spcBef>
              <a:buFont typeface="+mj-lt"/>
              <a:buAutoNum type="arabicPeriod"/>
            </a:pPr>
            <a:r>
              <a:rPr lang="en-US" sz="900" dirty="0" smtClean="0"/>
              <a:t>Create a </a:t>
            </a:r>
            <a:r>
              <a:rPr lang="en-US" sz="900" b="1" dirty="0" smtClean="0"/>
              <a:t>digital-arch</a:t>
            </a:r>
            <a:r>
              <a:rPr lang="en-US" sz="900" dirty="0" smtClean="0"/>
              <a:t> organization with spaces </a:t>
            </a:r>
            <a:r>
              <a:rPr lang="en-US" sz="900" b="1" dirty="0" smtClean="0"/>
              <a:t>1-Dev</a:t>
            </a:r>
            <a:r>
              <a:rPr lang="en-US" sz="900" dirty="0" smtClean="0"/>
              <a:t>, </a:t>
            </a:r>
            <a:r>
              <a:rPr lang="en-US" sz="900" b="1" dirty="0" smtClean="0"/>
              <a:t>2-Test</a:t>
            </a:r>
            <a:r>
              <a:rPr lang="en-US" sz="900" dirty="0" smtClean="0"/>
              <a:t>, and </a:t>
            </a:r>
            <a:r>
              <a:rPr lang="en-US" sz="900" b="1" dirty="0" smtClean="0"/>
              <a:t>3-Prod</a:t>
            </a:r>
            <a:r>
              <a:rPr lang="en-US" sz="900" dirty="0" smtClean="0"/>
              <a:t> spaces</a:t>
            </a:r>
          </a:p>
          <a:p>
            <a:pPr marL="228600" lvl="0" indent="-228600">
              <a:spcBef>
                <a:spcPts val="0"/>
              </a:spcBef>
              <a:buFont typeface="+mj-lt"/>
              <a:buAutoNum type="arabicPeriod"/>
            </a:pPr>
            <a:r>
              <a:rPr lang="en-US" sz="900" dirty="0" smtClean="0"/>
              <a:t>Use the “</a:t>
            </a:r>
            <a:r>
              <a:rPr lang="en-US" sz="900" i="1" dirty="0" smtClean="0"/>
              <a:t>Setup a Space</a:t>
            </a:r>
            <a:r>
              <a:rPr lang="en-US" sz="900" dirty="0" smtClean="0"/>
              <a:t>” instructions to create apps and services in all three spaces and import initialization data</a:t>
            </a:r>
          </a:p>
          <a:p>
            <a:pPr marL="228600" lvl="0" indent="-228600">
              <a:spcBef>
                <a:spcPts val="0"/>
              </a:spcBef>
              <a:buFont typeface="+mj-lt"/>
              <a:buAutoNum type="arabicPeriod"/>
            </a:pPr>
            <a:r>
              <a:rPr lang="en-US" sz="900" b="1" dirty="0" smtClean="0"/>
              <a:t>Delete</a:t>
            </a:r>
            <a:r>
              <a:rPr lang="en-US" sz="900" dirty="0" smtClean="0"/>
              <a:t> </a:t>
            </a:r>
            <a:r>
              <a:rPr lang="en-US" sz="900" u="sng" dirty="0" smtClean="0"/>
              <a:t>payments-service</a:t>
            </a:r>
            <a:r>
              <a:rPr lang="en-US" sz="900" dirty="0" smtClean="0"/>
              <a:t> app instance from the digital-arch </a:t>
            </a:r>
            <a:r>
              <a:rPr lang="en-US" sz="900" u="sng" dirty="0" smtClean="0"/>
              <a:t>1-Dev</a:t>
            </a:r>
            <a:r>
              <a:rPr lang="en-US" sz="900" dirty="0" smtClean="0"/>
              <a:t> space</a:t>
            </a:r>
          </a:p>
          <a:p>
            <a:pPr marL="228600" lvl="0" indent="-228600">
              <a:spcBef>
                <a:spcPts val="0"/>
              </a:spcBef>
              <a:buFont typeface="+mj-lt"/>
              <a:buAutoNum type="arabicPeriod"/>
            </a:pPr>
            <a:r>
              <a:rPr lang="en-US" sz="900" b="1" dirty="0" smtClean="0"/>
              <a:t>Delete</a:t>
            </a:r>
            <a:r>
              <a:rPr lang="en-US" sz="900" dirty="0" smtClean="0"/>
              <a:t> </a:t>
            </a:r>
            <a:r>
              <a:rPr lang="en-US" sz="900" u="sng" dirty="0" smtClean="0"/>
              <a:t>scale-gold</a:t>
            </a:r>
            <a:r>
              <a:rPr lang="en-US" sz="900" dirty="0" smtClean="0"/>
              <a:t> service, if there</a:t>
            </a:r>
          </a:p>
          <a:p>
            <a:pPr marL="228600" lvl="0" indent="-228600">
              <a:spcBef>
                <a:spcPts val="0"/>
              </a:spcBef>
              <a:buFont typeface="+mj-lt"/>
              <a:buAutoNum type="arabicPeriod"/>
            </a:pPr>
            <a:r>
              <a:rPr lang="en-US" sz="900" dirty="0" smtClean="0"/>
              <a:t>Open </a:t>
            </a:r>
            <a:r>
              <a:rPr lang="en-US" sz="900" b="1" dirty="0" smtClean="0"/>
              <a:t>App Manager</a:t>
            </a:r>
            <a:r>
              <a:rPr lang="en-US" sz="900" dirty="0" smtClean="0"/>
              <a:t> to the org </a:t>
            </a:r>
            <a:r>
              <a:rPr lang="en-US" sz="900" b="1" dirty="0" smtClean="0"/>
              <a:t>digital-arch</a:t>
            </a:r>
            <a:r>
              <a:rPr lang="en-US" sz="900" dirty="0" smtClean="0"/>
              <a:t> and space </a:t>
            </a:r>
            <a:r>
              <a:rPr lang="en-US" sz="900" b="1" dirty="0" smtClean="0"/>
              <a:t>4-Prod</a:t>
            </a:r>
            <a:endParaRPr lang="en-US" sz="900" dirty="0" smtClean="0"/>
          </a:p>
          <a:p>
            <a:pPr marL="228600" lvl="0" indent="-228600">
              <a:spcBef>
                <a:spcPts val="0"/>
              </a:spcBef>
              <a:buFont typeface="+mj-lt"/>
              <a:buAutoNum type="arabicPeriod"/>
            </a:pPr>
            <a:r>
              <a:rPr lang="en-US" sz="900" dirty="0" smtClean="0"/>
              <a:t>Start up the </a:t>
            </a:r>
            <a:r>
              <a:rPr lang="en-US" sz="900" b="1" dirty="0" smtClean="0"/>
              <a:t>payments app from the 4-Prod</a:t>
            </a:r>
            <a:r>
              <a:rPr lang="en-US" sz="900" dirty="0" smtClean="0"/>
              <a:t> space to demo app</a:t>
            </a:r>
          </a:p>
          <a:p>
            <a:pPr marL="228600" lvl="0" indent="-228600">
              <a:spcBef>
                <a:spcPts val="0"/>
              </a:spcBef>
              <a:buFont typeface="+mj-lt"/>
              <a:buAutoNum type="arabicPeriod"/>
            </a:pPr>
            <a:r>
              <a:rPr lang="en-US" sz="900" dirty="0" smtClean="0"/>
              <a:t>Open terminal window to “</a:t>
            </a:r>
            <a:r>
              <a:rPr lang="en-US" sz="900" b="1" dirty="0" err="1" smtClean="0"/>
              <a:t>cf</a:t>
            </a:r>
            <a:r>
              <a:rPr lang="en-US" sz="900" b="1" dirty="0" smtClean="0"/>
              <a:t> target –o digital-arch –s 1-Dev</a:t>
            </a:r>
            <a:r>
              <a:rPr lang="en-US" sz="900" dirty="0" smtClean="0"/>
              <a:t>”</a:t>
            </a:r>
          </a:p>
          <a:p>
            <a:pPr marL="228600" lvl="0" indent="-228600">
              <a:spcBef>
                <a:spcPts val="0"/>
              </a:spcBef>
              <a:buFont typeface="+mj-lt"/>
              <a:buAutoNum type="arabicPeriod"/>
            </a:pPr>
            <a:r>
              <a:rPr lang="en-US" sz="900" dirty="0" smtClean="0"/>
              <a:t>Open </a:t>
            </a:r>
            <a:r>
              <a:rPr lang="en-US" sz="900" b="1" dirty="0" smtClean="0"/>
              <a:t>STS to </a:t>
            </a:r>
            <a:r>
              <a:rPr lang="en-US" sz="900" b="1" dirty="0" err="1" smtClean="0"/>
              <a:t>api</a:t>
            </a:r>
            <a:r>
              <a:rPr lang="en-US" sz="900" b="1" dirty="0" smtClean="0"/>
              <a:t>-gateway</a:t>
            </a:r>
            <a:r>
              <a:rPr lang="en-US" sz="900" dirty="0" smtClean="0"/>
              <a:t> (payments) app and open </a:t>
            </a:r>
            <a:r>
              <a:rPr lang="en-US" sz="900" b="1" dirty="0" err="1" smtClean="0"/>
              <a:t>index.html</a:t>
            </a:r>
            <a:r>
              <a:rPr lang="en-US" sz="900" dirty="0" smtClean="0"/>
              <a:t> and </a:t>
            </a:r>
            <a:r>
              <a:rPr lang="en-US" sz="900" b="1" dirty="0" err="1" smtClean="0"/>
              <a:t>styles.css</a:t>
            </a:r>
            <a:endParaRPr lang="en-US" sz="900" dirty="0" smtClean="0"/>
          </a:p>
          <a:p>
            <a:pPr marL="228600" lvl="0" indent="-228600">
              <a:spcBef>
                <a:spcPts val="0"/>
              </a:spcBef>
              <a:buFont typeface="+mj-lt"/>
              <a:buAutoNum type="arabicPeriod"/>
            </a:pPr>
            <a:r>
              <a:rPr lang="en-US" sz="900" dirty="0" smtClean="0"/>
              <a:t>Ensure connection to Jenkins service is good. (</a:t>
            </a:r>
            <a:r>
              <a:rPr lang="en-US" sz="900" u="sng" dirty="0" smtClean="0">
                <a:hlinkClick r:id="rId3"/>
              </a:rPr>
              <a:t>https://cbusch.ci.cloudbees.com</a:t>
            </a:r>
            <a:r>
              <a:rPr lang="en-US" sz="900" dirty="0" smtClean="0"/>
              <a:t>)</a:t>
            </a:r>
          </a:p>
          <a:p>
            <a:pPr marL="228600" lvl="0" indent="-228600">
              <a:spcBef>
                <a:spcPts val="0"/>
              </a:spcBef>
              <a:buFont typeface="+mj-lt"/>
              <a:buAutoNum type="arabicPeriod"/>
            </a:pPr>
            <a:r>
              <a:rPr lang="en-US" sz="900" dirty="0" smtClean="0"/>
              <a:t>Open </a:t>
            </a:r>
            <a:r>
              <a:rPr lang="en-US" sz="900" u="sng" dirty="0" smtClean="0">
                <a:hlinkClick r:id="rId4"/>
              </a:rPr>
              <a:t>https://papertrailapp.com</a:t>
            </a:r>
            <a:r>
              <a:rPr lang="en-US" sz="900" dirty="0" smtClean="0"/>
              <a:t> </a:t>
            </a:r>
          </a:p>
          <a:p>
            <a:pPr lvl="0">
              <a:spcBef>
                <a:spcPts val="0"/>
              </a:spcBef>
            </a:pPr>
            <a:endParaRPr lang="en-US" sz="900" dirty="0" smtClean="0"/>
          </a:p>
          <a:p>
            <a:pPr>
              <a:spcBef>
                <a:spcPts val="0"/>
              </a:spcBef>
            </a:pPr>
            <a:r>
              <a:rPr lang="en-US" sz="900" b="1" u="sng" dirty="0" smtClean="0"/>
              <a:t>Setup a space</a:t>
            </a:r>
            <a:endParaRPr lang="en-US" sz="900" b="1" dirty="0" smtClean="0"/>
          </a:p>
          <a:p>
            <a:pPr marL="228600" lvl="0" indent="-228600">
              <a:spcBef>
                <a:spcPts val="0"/>
              </a:spcBef>
              <a:buFont typeface="+mj-lt"/>
              <a:buAutoNum type="arabicPeriod"/>
            </a:pPr>
            <a:r>
              <a:rPr lang="en-US" sz="900" dirty="0" smtClean="0"/>
              <a:t>In a terminal window, navigation to the </a:t>
            </a:r>
            <a:r>
              <a:rPr lang="en-US" sz="900" dirty="0" err="1" smtClean="0"/>
              <a:t>mc_source</a:t>
            </a:r>
            <a:r>
              <a:rPr lang="en-US" sz="900" dirty="0" smtClean="0"/>
              <a:t> home directory</a:t>
            </a:r>
          </a:p>
          <a:p>
            <a:pPr marL="228600" lvl="0" indent="-228600">
              <a:spcBef>
                <a:spcPts val="0"/>
              </a:spcBef>
              <a:buFont typeface="+mj-lt"/>
              <a:buAutoNum type="arabicPeriod"/>
            </a:pPr>
            <a:r>
              <a:rPr lang="en-US" sz="900" dirty="0" smtClean="0"/>
              <a:t>Connect to a CF instance org and space with Auto-scale, MySQL and RabbitMQ tiles</a:t>
            </a:r>
          </a:p>
          <a:p>
            <a:pPr marL="228600" lvl="0" indent="-228600">
              <a:spcBef>
                <a:spcPts val="0"/>
              </a:spcBef>
              <a:buFont typeface="+mj-lt"/>
              <a:buAutoNum type="arabicPeriod"/>
            </a:pPr>
            <a:r>
              <a:rPr lang="en-US" sz="900" dirty="0" smtClean="0"/>
              <a:t>Run one of the deployment scripts</a:t>
            </a:r>
          </a:p>
          <a:p>
            <a:pPr marL="514350" lvl="1" indent="-228600">
              <a:spcBef>
                <a:spcPts val="0"/>
              </a:spcBef>
              <a:buFont typeface="+mj-lt"/>
              <a:buAutoNum type="alphaLcPeriod"/>
            </a:pPr>
            <a:r>
              <a:rPr lang="en-US" sz="900" b="1" dirty="0" smtClean="0"/>
              <a:t>./deploy-</a:t>
            </a:r>
            <a:r>
              <a:rPr lang="en-US" sz="900" b="1" dirty="0" err="1" smtClean="0"/>
              <a:t>dev.sh</a:t>
            </a:r>
            <a:r>
              <a:rPr lang="en-US" sz="900" dirty="0" smtClean="0"/>
              <a:t> – route host names end with “-</a:t>
            </a:r>
            <a:r>
              <a:rPr lang="en-US" sz="900" dirty="0" err="1" smtClean="0"/>
              <a:t>dev</a:t>
            </a:r>
            <a:r>
              <a:rPr lang="en-US" sz="900" dirty="0" smtClean="0"/>
              <a:t>”</a:t>
            </a:r>
          </a:p>
          <a:p>
            <a:pPr marL="514350" lvl="1" indent="-228600">
              <a:spcBef>
                <a:spcPts val="0"/>
              </a:spcBef>
              <a:buFont typeface="+mj-lt"/>
              <a:buAutoNum type="alphaLcPeriod"/>
            </a:pPr>
            <a:r>
              <a:rPr lang="en-US" sz="900" b="1" dirty="0" smtClean="0"/>
              <a:t>./deploy-</a:t>
            </a:r>
            <a:r>
              <a:rPr lang="en-US" sz="900" b="1" dirty="0" err="1" smtClean="0"/>
              <a:t>test.sh</a:t>
            </a:r>
            <a:r>
              <a:rPr lang="en-US" sz="900" dirty="0" smtClean="0"/>
              <a:t> – route host names end with “-test”</a:t>
            </a:r>
          </a:p>
          <a:p>
            <a:pPr marL="514350" lvl="1" indent="-228600">
              <a:spcBef>
                <a:spcPts val="0"/>
              </a:spcBef>
              <a:buFont typeface="+mj-lt"/>
              <a:buAutoNum type="alphaLcPeriod"/>
            </a:pPr>
            <a:r>
              <a:rPr lang="en-US" sz="900" b="1" dirty="0" smtClean="0"/>
              <a:t>./deploy-</a:t>
            </a:r>
            <a:r>
              <a:rPr lang="en-US" sz="900" b="1" dirty="0" err="1" smtClean="0"/>
              <a:t>prod.sh</a:t>
            </a:r>
            <a:r>
              <a:rPr lang="en-US" sz="900" dirty="0" smtClean="0"/>
              <a:t> – route host names are the app names</a:t>
            </a:r>
          </a:p>
          <a:p>
            <a:pPr marL="228600" lvl="0" indent="-228600">
              <a:spcBef>
                <a:spcPts val="0"/>
              </a:spcBef>
              <a:buFont typeface="+mj-lt"/>
              <a:buAutoNum type="arabicPeriod"/>
            </a:pPr>
            <a:r>
              <a:rPr lang="en-US" sz="900" dirty="0" smtClean="0"/>
              <a:t>Apps consumer-messaging-server, payment-service and payment-history-service are bound to separate databases and need initialized</a:t>
            </a:r>
          </a:p>
          <a:p>
            <a:pPr marL="514350" lvl="1" indent="-228600">
              <a:spcBef>
                <a:spcPts val="0"/>
              </a:spcBef>
              <a:buFont typeface="+mj-lt"/>
              <a:buAutoNum type="alphaLcPeriod"/>
            </a:pPr>
            <a:r>
              <a:rPr lang="en-US" sz="900" b="1" dirty="0" smtClean="0"/>
              <a:t>consumer-messaging-server</a:t>
            </a:r>
            <a:endParaRPr lang="en-US" sz="900" dirty="0" smtClean="0"/>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-consumer app details view</a:t>
            </a:r>
          </a:p>
          <a:p>
            <a:pPr marL="749301" lvl="2" indent="-285750">
              <a:spcBef>
                <a:spcPts val="0"/>
              </a:spcBef>
              <a:buFont typeface="+mj-lt"/>
              <a:buAutoNum type="romanLcPeriod"/>
            </a:pPr>
            <a:r>
              <a:rPr lang="en-US" sz="900" dirty="0" smtClean="0"/>
              <a:t>use service credentials of bound MySQL service</a:t>
            </a:r>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-consumer app and use </a:t>
            </a:r>
            <a:r>
              <a:rPr lang="en-US" sz="900" dirty="0" err="1" smtClean="0"/>
              <a:t>creds</a:t>
            </a:r>
            <a:r>
              <a:rPr lang="en-US" sz="900" dirty="0" smtClean="0"/>
              <a:t> from bound service</a:t>
            </a:r>
          </a:p>
          <a:p>
            <a:pPr marL="749301" lvl="2" indent="-285750">
              <a:spcBef>
                <a:spcPts val="0"/>
              </a:spcBef>
              <a:buFont typeface="+mj-lt"/>
              <a:buAutoNum type="romanLcPeriod"/>
            </a:pPr>
            <a:r>
              <a:rPr lang="en-US" sz="900" dirty="0" smtClean="0"/>
              <a:t>click on the database “</a:t>
            </a:r>
            <a:r>
              <a:rPr lang="en-US" sz="900" b="1" dirty="0" err="1" smtClean="0"/>
              <a:t>cf_xxxx</a:t>
            </a:r>
            <a:r>
              <a:rPr lang="en-US" sz="900" dirty="0" smtClean="0"/>
              <a:t>” then click Import import the DDL from </a:t>
            </a:r>
            <a:r>
              <a:rPr lang="en-US" sz="900" dirty="0" err="1" smtClean="0"/>
              <a:t>ConsumerMessagingWS</a:t>
            </a:r>
            <a:r>
              <a:rPr lang="en-US" sz="900" dirty="0" smtClean="0"/>
              <a:t> </a:t>
            </a:r>
            <a:r>
              <a:rPr lang="en-US" sz="900" b="1" dirty="0" err="1" smtClean="0"/>
              <a:t>src</a:t>
            </a:r>
            <a:r>
              <a:rPr lang="en-US" sz="900" b="1" dirty="0" smtClean="0"/>
              <a:t>/main/resources/data/</a:t>
            </a:r>
            <a:r>
              <a:rPr lang="en-US" sz="900" b="1" dirty="0" err="1" smtClean="0"/>
              <a:t>ddl.sql</a:t>
            </a:r>
            <a:endParaRPr lang="en-US" sz="900" dirty="0" smtClean="0"/>
          </a:p>
          <a:p>
            <a:pPr marL="749301" lvl="2" indent="-285750">
              <a:spcBef>
                <a:spcPts val="0"/>
              </a:spcBef>
              <a:buFont typeface="+mj-lt"/>
              <a:buAutoNum type="romanLcPeriod"/>
            </a:pPr>
            <a:r>
              <a:rPr lang="en-US" sz="900" dirty="0" smtClean="0"/>
              <a:t>Click the </a:t>
            </a:r>
            <a:r>
              <a:rPr lang="en-US" sz="900" b="1" dirty="0" err="1" smtClean="0"/>
              <a:t>push_notif_config</a:t>
            </a:r>
            <a:r>
              <a:rPr lang="en-US" sz="900" dirty="0" smtClean="0"/>
              <a:t> table then the Query tab and past the contents of the </a:t>
            </a:r>
            <a:r>
              <a:rPr lang="en-US" sz="900" dirty="0" err="1" smtClean="0"/>
              <a:t>ConsumerMessagingWS</a:t>
            </a:r>
            <a:r>
              <a:rPr lang="en-US" sz="900" dirty="0" smtClean="0"/>
              <a:t> </a:t>
            </a:r>
            <a:r>
              <a:rPr lang="en-US" sz="900" b="1" dirty="0" err="1" smtClean="0"/>
              <a:t>src</a:t>
            </a:r>
            <a:r>
              <a:rPr lang="en-US" sz="900" b="1" dirty="0" smtClean="0"/>
              <a:t>/main/resources/data/</a:t>
            </a:r>
            <a:r>
              <a:rPr lang="en-US" sz="900" b="1" dirty="0" err="1" smtClean="0"/>
              <a:t>data.sql</a:t>
            </a:r>
            <a:r>
              <a:rPr lang="en-US" sz="900" dirty="0" smtClean="0"/>
              <a:t> into the field and click Go to import the data</a:t>
            </a:r>
          </a:p>
          <a:p>
            <a:pPr marL="514350" lvl="1" indent="-228600">
              <a:spcBef>
                <a:spcPts val="0"/>
              </a:spcBef>
              <a:buFont typeface="+mj-lt"/>
              <a:buAutoNum type="alphaLcPeriod"/>
            </a:pPr>
            <a:r>
              <a:rPr lang="en-US" sz="900" b="1" dirty="0" smtClean="0"/>
              <a:t>payment-history-service</a:t>
            </a:r>
            <a:endParaRPr lang="en-US" sz="900" dirty="0" smtClean="0"/>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-pay-</a:t>
            </a:r>
            <a:r>
              <a:rPr lang="en-US" sz="900" dirty="0" err="1" smtClean="0"/>
              <a:t>hist</a:t>
            </a:r>
            <a:r>
              <a:rPr lang="en-US" sz="900" dirty="0" smtClean="0"/>
              <a:t> app details view</a:t>
            </a:r>
          </a:p>
          <a:p>
            <a:pPr marL="749301" lvl="2" indent="-285750">
              <a:spcBef>
                <a:spcPts val="0"/>
              </a:spcBef>
              <a:buFont typeface="+mj-lt"/>
              <a:buAutoNum type="romanLcPeriod"/>
            </a:pPr>
            <a:r>
              <a:rPr lang="en-US" sz="900" dirty="0" smtClean="0"/>
              <a:t>use service credentials of bound MySQL service</a:t>
            </a:r>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-pay-</a:t>
            </a:r>
            <a:r>
              <a:rPr lang="en-US" sz="900" dirty="0" err="1" smtClean="0"/>
              <a:t>hist</a:t>
            </a:r>
            <a:r>
              <a:rPr lang="en-US" sz="900" dirty="0" smtClean="0"/>
              <a:t> app and use </a:t>
            </a:r>
            <a:r>
              <a:rPr lang="en-US" sz="900" dirty="0" err="1" smtClean="0"/>
              <a:t>creds</a:t>
            </a:r>
            <a:r>
              <a:rPr lang="en-US" sz="900" dirty="0" smtClean="0"/>
              <a:t> from bound service</a:t>
            </a:r>
          </a:p>
          <a:p>
            <a:pPr marL="749301" lvl="2" indent="-285750">
              <a:spcBef>
                <a:spcPts val="0"/>
              </a:spcBef>
              <a:buFont typeface="+mj-lt"/>
              <a:buAutoNum type="romanLcPeriod"/>
            </a:pPr>
            <a:r>
              <a:rPr lang="en-US" sz="900" dirty="0" smtClean="0"/>
              <a:t>click on the database “</a:t>
            </a:r>
            <a:r>
              <a:rPr lang="en-US" sz="900" b="1" dirty="0" err="1" smtClean="0"/>
              <a:t>cf_xxxx</a:t>
            </a:r>
            <a:r>
              <a:rPr lang="en-US" sz="900" dirty="0" smtClean="0"/>
              <a:t>” then click the </a:t>
            </a:r>
            <a:r>
              <a:rPr lang="en-US" sz="900" b="1" dirty="0" smtClean="0"/>
              <a:t>payment</a:t>
            </a:r>
            <a:r>
              <a:rPr lang="en-US" sz="900" dirty="0" smtClean="0"/>
              <a:t> table</a:t>
            </a:r>
          </a:p>
          <a:p>
            <a:pPr marL="749301" lvl="2" indent="-285750">
              <a:spcBef>
                <a:spcPts val="0"/>
              </a:spcBef>
              <a:buFont typeface="+mj-lt"/>
              <a:buAutoNum type="romanLcPeriod"/>
            </a:pPr>
            <a:r>
              <a:rPr lang="en-US" sz="900" dirty="0" smtClean="0"/>
              <a:t>click the Query tab and import the payment-history-service </a:t>
            </a:r>
            <a:r>
              <a:rPr lang="en-US" sz="900" b="1" dirty="0" err="1" smtClean="0"/>
              <a:t>src</a:t>
            </a:r>
            <a:r>
              <a:rPr lang="en-US" sz="900" b="1" dirty="0" smtClean="0"/>
              <a:t>/main/resources/</a:t>
            </a:r>
            <a:r>
              <a:rPr lang="en-US" sz="900" b="1" dirty="0" err="1" smtClean="0"/>
              <a:t>import.sql</a:t>
            </a:r>
            <a:r>
              <a:rPr lang="en-US" sz="900" dirty="0" smtClean="0"/>
              <a:t> and click Go to import the data</a:t>
            </a:r>
          </a:p>
          <a:p>
            <a:pPr marL="514350" lvl="1" indent="-228600">
              <a:spcBef>
                <a:spcPts val="0"/>
              </a:spcBef>
              <a:buFont typeface="+mj-lt"/>
              <a:buAutoNum type="alphaLcPeriod"/>
            </a:pPr>
            <a:r>
              <a:rPr lang="en-US" sz="900" b="1" dirty="0" smtClean="0"/>
              <a:t>payment-service</a:t>
            </a:r>
            <a:endParaRPr lang="en-US" sz="900" dirty="0" smtClean="0"/>
          </a:p>
          <a:p>
            <a:pPr marL="749301" lvl="2" indent="-285750">
              <a:spcBef>
                <a:spcPts val="0"/>
              </a:spcBef>
              <a:buFont typeface="+mj-lt"/>
              <a:buAutoNum type="romanLcPeriod"/>
            </a:pPr>
            <a:r>
              <a:rPr lang="en-US" sz="900" dirty="0" smtClean="0"/>
              <a:t>use the same instructions above for the payment-service so that it contains the same data as payment-history-service</a:t>
            </a:r>
          </a:p>
          <a:p>
            <a:pPr marL="228600" lvl="0" indent="-228600">
              <a:spcBef>
                <a:spcPts val="0"/>
              </a:spcBef>
              <a:buFont typeface="+mj-lt"/>
              <a:buAutoNum type="arabicPeriod"/>
            </a:pPr>
            <a:r>
              <a:rPr lang="en-US" sz="900" dirty="0" smtClean="0"/>
              <a:t>Create Jenkins “Payment app test project”</a:t>
            </a:r>
          </a:p>
          <a:p>
            <a:pPr marL="514350" lvl="1" indent="-228600">
              <a:spcBef>
                <a:spcPts val="0"/>
              </a:spcBef>
              <a:buFont typeface="+mj-lt"/>
              <a:buAutoNum type="alphaLcPeriod"/>
            </a:pPr>
            <a:r>
              <a:rPr lang="en-US" sz="900" dirty="0" smtClean="0"/>
              <a:t>Add a Post Action to call the production script if build successful</a:t>
            </a:r>
          </a:p>
          <a:p>
            <a:pPr marL="228600" indent="-228600">
              <a:spcBef>
                <a:spcPts val="0"/>
              </a:spcBef>
              <a:buFont typeface="+mj-lt"/>
              <a:buAutoNum type="arabicPeriod"/>
            </a:pPr>
            <a:r>
              <a:rPr lang="en-US" sz="900" dirty="0" smtClean="0"/>
              <a:t>Create Jenkins “Payment app prod project” </a:t>
            </a:r>
            <a:endParaRPr lang="en-US" sz="9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References:</a:t>
            </a:r>
          </a:p>
          <a:p>
            <a:pPr marL="228600" indent="-228600">
              <a:spcBef>
                <a:spcPts val="0"/>
              </a:spcBef>
              <a:buAutoNum type="arabicPeriod"/>
            </a:pPr>
            <a:r>
              <a:rPr lang="en-US" baseline="0" dirty="0" smtClean="0">
                <a:solidFill>
                  <a:schemeClr val="dk1"/>
                </a:solidFill>
              </a:rPr>
              <a:t>http://12factor.net/</a:t>
            </a:r>
          </a:p>
          <a:p>
            <a:pPr marL="228600" indent="-228600">
              <a:spcBef>
                <a:spcPts val="0"/>
              </a:spcBef>
              <a:buAutoNum type="arabicPeriod"/>
            </a:pPr>
            <a:endParaRPr lang="en-US" baseline="0" dirty="0" smtClean="0">
              <a:solidFill>
                <a:schemeClr val="dk1"/>
              </a:solidFill>
            </a:endParaRPr>
          </a:p>
          <a:p>
            <a:pPr marL="228600" indent="-228600">
              <a:spcBef>
                <a:spcPts val="0"/>
              </a:spcBef>
              <a:buAutoNum type="arabicPeriod"/>
            </a:pPr>
            <a:endParaRPr lang="en-US" baseline="0" dirty="0" smtClean="0">
              <a:solidFill>
                <a:schemeClr val="dk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Architectural and development practices, that ensure an optimal experience on a cloud platform.</a:t>
            </a:r>
            <a:r>
              <a:rPr lang="en-US" baseline="0" dirty="0" smtClean="0">
                <a:solidFill>
                  <a:srgbClr val="FFFFFF"/>
                </a:solidFill>
              </a:rPr>
              <a:t> </a:t>
            </a: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a:t>REST and message-driven services</a:t>
            </a:r>
          </a:p>
          <a:p>
            <a:pPr marL="220558" indent="-220558">
              <a:buSzPct val="100000"/>
              <a:buChar char="*"/>
              <a:defRPr sz="1800"/>
            </a:pPr>
            <a:r>
              <a:rPr sz="2200"/>
              <a:t>Polyglot persistence, services encapsulate data store semantics</a:t>
            </a:r>
          </a:p>
          <a:p>
            <a:pPr marL="220558" indent="-220558">
              <a:buSzPct val="100000"/>
              <a:buChar char="*"/>
              <a:defRPr sz="1800"/>
            </a:pPr>
            <a:r>
              <a:rPr sz="2200"/>
              <a:t>Diversity of clients acknowledged</a:t>
            </a:r>
          </a:p>
          <a:p>
            <a:pPr marL="220558" indent="-220558">
              <a:buSzPct val="100000"/>
              <a:buChar char="*"/>
              <a:defRPr sz="1800"/>
            </a:pPr>
            <a:r>
              <a:rPr sz="2200"/>
              <a:t>API Gateway for service aggregation, reduce 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SCS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dirty="0" smtClean="0"/>
              <a:t>http://www.wired.com/wp-content/uploads/2014/06/</a:t>
            </a:r>
            <a:r>
              <a:rPr lang="en-US" dirty="0" err="1" smtClean="0"/>
              <a:t>google-cloud.jpg</a:t>
            </a:r>
            <a:endParaRPr lang="en-US" dirty="0" smtClean="0"/>
          </a:p>
          <a:p>
            <a:endParaRPr lang="en-US" dirty="0" smtClean="0"/>
          </a:p>
          <a:p>
            <a:r>
              <a:rPr lang="en-US" dirty="0" smtClean="0"/>
              <a:t>This is stuff we have tiles for</a:t>
            </a:r>
          </a:p>
          <a:p>
            <a:pPr defTabSz="923087">
              <a:spcBef>
                <a:spcPts val="1211"/>
              </a:spcBef>
              <a:defRPr/>
            </a:pPr>
            <a:r>
              <a:rPr lang="en-US" baseline="0" dirty="0" smtClean="0"/>
              <a:t>Ribbon and </a:t>
            </a:r>
            <a:r>
              <a:rPr lang="en-US" baseline="0" dirty="0" err="1" smtClean="0"/>
              <a:t>Hystrix</a:t>
            </a:r>
            <a:r>
              <a:rPr lang="en-US" baseline="0" dirty="0" smtClean="0"/>
              <a:t> are really client libraries – hence no tile.    </a:t>
            </a:r>
          </a:p>
          <a:p>
            <a:endParaRPr lang="en-US" dirty="0" smtClean="0"/>
          </a:p>
          <a:p>
            <a:endParaRPr lang="en-US" dirty="0" smtClean="0"/>
          </a:p>
          <a:p>
            <a:r>
              <a:rPr lang="en-US" dirty="0" smtClean="0"/>
              <a:t>This is what’s in</a:t>
            </a:r>
            <a:r>
              <a:rPr lang="en-US" baseline="0" dirty="0" smtClean="0"/>
              <a:t> the box for 1.0 – </a:t>
            </a:r>
          </a:p>
          <a:p>
            <a:r>
              <a:rPr lang="en-US" baseline="0" dirty="0" smtClean="0"/>
              <a:t>Service Registry:  Eureka (not any others, need something that “just works” for </a:t>
            </a:r>
            <a:r>
              <a:rPr lang="en-US" baseline="0" dirty="0" err="1" smtClean="0"/>
              <a:t>devs</a:t>
            </a:r>
            <a:endParaRPr lang="en-US" baseline="0" dirty="0" smtClean="0"/>
          </a:p>
          <a:p>
            <a:r>
              <a:rPr lang="en-US" baseline="0" dirty="0" smtClean="0"/>
              <a:t>Config Server – can use SVN, </a:t>
            </a:r>
            <a:r>
              <a:rPr lang="en-US" baseline="0" dirty="0" err="1" smtClean="0"/>
              <a:t>Git</a:t>
            </a:r>
            <a:endParaRPr lang="en-US" baseline="0" dirty="0" smtClean="0"/>
          </a:p>
          <a:p>
            <a:r>
              <a:rPr lang="en-US" baseline="0" dirty="0" smtClean="0"/>
              <a:t>Circuit Breaker – </a:t>
            </a:r>
            <a:r>
              <a:rPr lang="en-US" baseline="0" dirty="0" err="1" smtClean="0"/>
              <a:t>Hystrix</a:t>
            </a:r>
            <a:r>
              <a:rPr lang="en-US" baseline="0" dirty="0" smtClean="0"/>
              <a:t> Dashboard + turbine.  </a:t>
            </a:r>
            <a:endParaRPr lang="en-US" dirty="0" smtClean="0"/>
          </a:p>
        </p:txBody>
      </p:sp>
    </p:spTree>
    <p:extLst>
      <p:ext uri="{BB962C8B-B14F-4D97-AF65-F5344CB8AC3E}">
        <p14:creationId xmlns:p14="http://schemas.microsoft.com/office/powerpoint/2010/main" val="32496647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platform,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Config</a:t>
            </a:r>
            <a:r>
              <a:rPr lang="en-US" baseline="0" dirty="0" smtClean="0"/>
              <a:t> Server</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err="1" smtClean="0">
                <a:solidFill>
                  <a:srgbClr val="4D4D4D"/>
                </a:solidFill>
                <a:uFill>
                  <a:solidFill>
                    <a:srgbClr val="4D4D4D"/>
                  </a:solidFill>
                </a:uFill>
              </a:rPr>
              <a:t>Git</a:t>
            </a:r>
            <a:r>
              <a:rPr lang="en-US" sz="1800" dirty="0" smtClean="0">
                <a:solidFill>
                  <a:srgbClr val="4D4D4D"/>
                </a:solidFill>
                <a:uFill>
                  <a:solidFill>
                    <a:srgbClr val="4D4D4D"/>
                  </a:solidFill>
                </a:uFill>
              </a:rPr>
              <a:t> URL for Config Repo provided via Service Dashboard (post-provisioning)</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smtClean="0">
                <a:solidFill>
                  <a:srgbClr val="FFFFFF"/>
                </a:solidFill>
                <a:uFill>
                  <a:solidFill>
                    <a:srgbClr val="4D4D4D"/>
                  </a:solidFill>
                </a:uFill>
              </a:rPr>
              <a:t>Single tenant, scoped to CF space</a:t>
            </a:r>
            <a:r>
              <a:rPr lang="en-US" sz="1800" baseline="0" dirty="0" smtClean="0">
                <a:solidFill>
                  <a:srgbClr val="FFFFFF"/>
                </a:solidFill>
                <a:uFill>
                  <a:solidFill>
                    <a:srgbClr val="4D4D4D"/>
                  </a:solidFill>
                </a:uFill>
              </a:rPr>
              <a:t> </a:t>
            </a:r>
            <a:r>
              <a:rPr lang="en-US" sz="1100" dirty="0" smtClean="0">
                <a:solidFill>
                  <a:srgbClr val="FFFFFF"/>
                </a:solidFill>
                <a:uFill>
                  <a:solidFill>
                    <a:srgbClr val="4D4D4D"/>
                  </a:solidFill>
                </a:uFill>
              </a:rPr>
              <a:t>(nothing prevents shared </a:t>
            </a:r>
            <a:r>
              <a:rPr lang="en-US" sz="1100" dirty="0" err="1" smtClean="0">
                <a:solidFill>
                  <a:srgbClr val="FFFFFF"/>
                </a:solidFill>
                <a:uFill>
                  <a:solidFill>
                    <a:srgbClr val="4D4D4D"/>
                  </a:solidFill>
                </a:uFill>
              </a:rPr>
              <a:t>Git</a:t>
            </a:r>
            <a:r>
              <a:rPr lang="en-US" sz="1100" dirty="0" smtClean="0">
                <a:solidFill>
                  <a:srgbClr val="FFFFFF"/>
                </a:solidFill>
                <a:uFill>
                  <a:solidFill>
                    <a:srgbClr val="4D4D4D"/>
                  </a:solidFill>
                </a:uFill>
              </a:rPr>
              <a:t> repo)</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endParaRPr lang="en-US" dirty="0" smtClean="0"/>
          </a:p>
          <a:p>
            <a:r>
              <a:rPr lang="en-US" dirty="0" smtClean="0"/>
              <a:t>Service Registry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100" dirty="0" smtClean="0">
              <a:solidFill>
                <a:srgbClr val="FFFFFF"/>
              </a:solidFill>
              <a:uFill>
                <a:solidFill>
                  <a:srgbClr val="4D4D4D"/>
                </a:solidFill>
              </a:uFill>
            </a:endParaRPr>
          </a:p>
          <a:p>
            <a:endParaRPr lang="en-US" dirty="0" smtClean="0"/>
          </a:p>
          <a:p>
            <a:pPr marL="171450" indent="-171450">
              <a:buFont typeface="Arial"/>
              <a:buChar char="•"/>
            </a:pPr>
            <a:endParaRPr lang="en-US" dirty="0"/>
          </a:p>
        </p:txBody>
      </p:sp>
    </p:spTree>
    <p:extLst>
      <p:ext uri="{BB962C8B-B14F-4D97-AF65-F5344CB8AC3E}">
        <p14:creationId xmlns:p14="http://schemas.microsoft.com/office/powerpoint/2010/main" val="546976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8282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normAutofit/>
          </a:bodyPr>
          <a:lstStyle/>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1" name="Shape 901"/>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Shape 90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9" name="Shape 909"/>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At Pivotal,</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 we really see these trends as manifestations and facets of</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the same thing</a:t>
            </a:r>
            <a:r>
              <a:rPr lang="en-US" sz="1100" kern="1200" baseline="0" dirty="0" smtClean="0">
                <a:solidFill>
                  <a:schemeClr val="tx1"/>
                </a:solidFill>
                <a:latin typeface="+mn-lt"/>
                <a:ea typeface="+mn-ea"/>
                <a:cs typeface="+mn-cs"/>
              </a:rPr>
              <a:t> – that we call CLOUD NATIVE.</a:t>
            </a:r>
          </a:p>
          <a:p>
            <a:endParaRPr lang="en-US" sz="1100" kern="1200" baseline="0" dirty="0" smtClean="0">
              <a:solidFill>
                <a:schemeClr val="tx1"/>
              </a:solidFill>
              <a:latin typeface="+mn-lt"/>
              <a:ea typeface="+mn-ea"/>
              <a:cs typeface="+mn-cs"/>
            </a:endParaRPr>
          </a:p>
          <a:p>
            <a:r>
              <a:rPr lang="en-US" sz="1100" kern="1200" baseline="0" dirty="0" smtClean="0">
                <a:solidFill>
                  <a:schemeClr val="tx1"/>
                </a:solidFill>
                <a:latin typeface="+mn-lt"/>
                <a:ea typeface="+mn-ea"/>
                <a:cs typeface="+mn-cs"/>
              </a:rPr>
              <a:t>CLOUD NATIVE is the coming together of tools, frameworks and building modern software on a cloud infrastructure</a:t>
            </a:r>
            <a:endParaRPr lang="en-US" dirty="0" smtClean="0"/>
          </a:p>
          <a:p>
            <a:endParaRPr lang="en-US" dirty="0"/>
          </a:p>
        </p:txBody>
      </p:sp>
    </p:spTree>
    <p:extLst>
      <p:ext uri="{BB962C8B-B14F-4D97-AF65-F5344CB8AC3E}">
        <p14:creationId xmlns:p14="http://schemas.microsoft.com/office/powerpoint/2010/main" val="3365646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943743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81" r:id="rId13"/>
    <p:sldLayoutId id="2147483682"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emf"/></Relationships>
</file>

<file path=ppt/slides/_rels/slide18.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30.png"/><Relationship Id="rId13" Type="http://schemas.openxmlformats.org/officeDocument/2006/relationships/image" Target="../media/image31.png"/><Relationship Id="rId14" Type="http://schemas.openxmlformats.org/officeDocument/2006/relationships/image" Target="../media/image32.png"/><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1" Type="http://schemas.openxmlformats.org/officeDocument/2006/relationships/image" Target="../media/image46.png"/><Relationship Id="rId12"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2.jpe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4" Type="http://schemas.openxmlformats.org/officeDocument/2006/relationships/image" Target="../media/image59.png"/><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64.jpeg"/><Relationship Id="rId5" Type="http://schemas.openxmlformats.org/officeDocument/2006/relationships/image" Target="../media/image65.jpeg"/><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t="9350" b="9348"/>
          <a:stretch/>
        </p:blipFill>
        <p:spPr>
          <a:xfrm>
            <a:off x="0" y="0"/>
            <a:ext cx="9144000" cy="5143499"/>
          </a:xfrm>
          <a:prstGeom prst="rect">
            <a:avLst/>
          </a:prstGeom>
          <a:noFill/>
          <a:ln>
            <a:noFill/>
          </a:ln>
        </p:spPr>
      </p:pic>
      <p:sp>
        <p:nvSpPr>
          <p:cNvPr id="206" name="Shape 206"/>
          <p:cNvSpPr/>
          <p:nvPr/>
        </p:nvSpPr>
        <p:spPr>
          <a:xfrm>
            <a:off x="0" y="0"/>
            <a:ext cx="9144000" cy="5143499"/>
          </a:xfrm>
          <a:prstGeom prst="rect">
            <a:avLst/>
          </a:prstGeom>
          <a:solidFill>
            <a:srgbClr val="182730">
              <a:alpha val="7647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pic>
        <p:nvPicPr>
          <p:cNvPr id="207" name="Shape 207"/>
          <p:cNvPicPr preferRelativeResize="0"/>
          <p:nvPr/>
        </p:nvPicPr>
        <p:blipFill rotWithShape="1">
          <a:blip r:embed="rId4">
            <a:alphaModFix/>
          </a:blip>
          <a:srcRect/>
          <a:stretch/>
        </p:blipFill>
        <p:spPr>
          <a:xfrm>
            <a:off x="753110" y="978441"/>
            <a:ext cx="1368552" cy="336279"/>
          </a:xfrm>
          <a:prstGeom prst="rect">
            <a:avLst/>
          </a:prstGeom>
          <a:noFill/>
          <a:ln>
            <a:noFill/>
          </a:ln>
        </p:spPr>
      </p:pic>
      <p:sp>
        <p:nvSpPr>
          <p:cNvPr id="208" name="Shape 208"/>
          <p:cNvSpPr txBox="1"/>
          <p:nvPr/>
        </p:nvSpPr>
        <p:spPr>
          <a:xfrm>
            <a:off x="623454" y="1898424"/>
            <a:ext cx="7897089" cy="1384995"/>
          </a:xfrm>
          <a:prstGeom prst="rect">
            <a:avLst/>
          </a:prstGeom>
          <a:noFill/>
          <a:ln>
            <a:noFill/>
          </a:ln>
        </p:spPr>
        <p:txBody>
          <a:bodyPr lIns="91425" tIns="45700" rIns="91425" bIns="45700" anchor="t" anchorCtr="0">
            <a:noAutofit/>
          </a:bodyPr>
          <a:lstStyle/>
          <a:p>
            <a:pPr lvl="0">
              <a:buClr>
                <a:schemeClr val="accent2"/>
              </a:buClr>
              <a:buSzPct val="25000"/>
            </a:pPr>
            <a:r>
              <a:rPr lang="en-US" sz="4800" dirty="0">
                <a:solidFill>
                  <a:srgbClr val="2C95DD"/>
                </a:solidFill>
              </a:rPr>
              <a:t>Cloud Native Architectures and </a:t>
            </a:r>
            <a:r>
              <a:rPr lang="en-US" sz="4800" dirty="0" smtClean="0">
                <a:solidFill>
                  <a:srgbClr val="2C95DD"/>
                </a:solidFill>
              </a:rPr>
              <a:t>Frameworks</a:t>
            </a:r>
            <a:endParaRPr lang="en-US" sz="4800" dirty="0">
              <a:solidFill>
                <a:srgbClr val="2C95DD"/>
              </a:solidFill>
            </a:endParaRPr>
          </a:p>
        </p:txBody>
      </p:sp>
      <p:sp>
        <p:nvSpPr>
          <p:cNvPr id="209" name="Shape 209"/>
          <p:cNvSpPr txBox="1"/>
          <p:nvPr/>
        </p:nvSpPr>
        <p:spPr>
          <a:xfrm>
            <a:off x="623455" y="4221225"/>
            <a:ext cx="7897088" cy="43993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2400" i="0" u="none" strike="noStrike" cap="none" dirty="0" smtClean="0">
                <a:solidFill>
                  <a:schemeClr val="lt1"/>
                </a:solidFill>
                <a:sym typeface="Arial"/>
                <a:rtl val="0"/>
              </a:rPr>
              <a:t>March 2016</a:t>
            </a:r>
            <a:endParaRPr lang="en-US" sz="2000" dirty="0">
              <a:solidFill>
                <a:schemeClr val="lt1"/>
              </a:solidFill>
            </a:endParaRPr>
          </a:p>
        </p:txBody>
      </p:sp>
    </p:spTree>
    <p:extLst>
      <p:ext uri="{BB962C8B-B14F-4D97-AF65-F5344CB8AC3E}">
        <p14:creationId xmlns:p14="http://schemas.microsoft.com/office/powerpoint/2010/main" val="12770352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7"/>
                                        </p:tgtEl>
                                        <p:attrNameLst>
                                          <p:attrName>style.visibility</p:attrName>
                                        </p:attrNameLst>
                                      </p:cBhvr>
                                      <p:to>
                                        <p:strVal val="visible"/>
                                      </p:to>
                                    </p:set>
                                    <p:animEffect transition="in" filter="fade">
                                      <p:cBhvr>
                                        <p:cTn id="11" dur="1000"/>
                                        <p:tgtEl>
                                          <p:spTgt spid="207"/>
                                        </p:tgtEl>
                                      </p:cBhvr>
                                    </p:animEffect>
                                  </p:childTnLst>
                                </p:cTn>
                              </p:par>
                              <p:par>
                                <p:cTn id="12" presetID="10" presetClass="entr" presetSubtype="0" fill="hold" nodeType="withEffect">
                                  <p:stCondLst>
                                    <p:cond delay="0"/>
                                  </p:stCondLst>
                                  <p:childTnLst>
                                    <p:set>
                                      <p:cBhvr>
                                        <p:cTn id="13" dur="1" fill="hold">
                                          <p:stCondLst>
                                            <p:cond delay="0"/>
                                          </p:stCondLst>
                                        </p:cTn>
                                        <p:tgtEl>
                                          <p:spTgt spid="208"/>
                                        </p:tgtEl>
                                        <p:attrNameLst>
                                          <p:attrName>style.visibility</p:attrName>
                                        </p:attrNameLst>
                                      </p:cBhvr>
                                      <p:to>
                                        <p:strVal val="visible"/>
                                      </p:to>
                                    </p:set>
                                    <p:animEffect transition="in" filter="fade">
                                      <p:cBhvr>
                                        <p:cTn id="14" dur="1000"/>
                                        <p:tgtEl>
                                          <p:spTgt spid="208"/>
                                        </p:tgtEl>
                                      </p:cBhvr>
                                    </p:animEffect>
                                  </p:childTnLst>
                                </p:cTn>
                              </p:par>
                              <p:par>
                                <p:cTn id="15" presetID="10" presetClass="entr" presetSubtype="0" fill="hold" nodeType="withEffect">
                                  <p:stCondLst>
                                    <p:cond delay="0"/>
                                  </p:stCondLst>
                                  <p:childTnLst>
                                    <p:set>
                                      <p:cBhvr>
                                        <p:cTn id="16" dur="1" fill="hold">
                                          <p:stCondLst>
                                            <p:cond delay="0"/>
                                          </p:stCondLst>
                                        </p:cTn>
                                        <p:tgtEl>
                                          <p:spTgt spid="209"/>
                                        </p:tgtEl>
                                        <p:attrNameLst>
                                          <p:attrName>style.visibility</p:attrName>
                                        </p:attrNameLst>
                                      </p:cBhvr>
                                      <p:to>
                                        <p:strVal val="visible"/>
                                      </p:to>
                                    </p:set>
                                    <p:animEffect transition="in" filter="fade">
                                      <p:cBhvr>
                                        <p:cTn id="17" dur="1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3813542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Inverse Conway Maneuver</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Twelve-Factor Apps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Microservices are </a:t>
            </a:r>
            <a:r>
              <a:rPr lang="en-US" sz="3200" u="sng" dirty="0" smtClean="0">
                <a:solidFill>
                  <a:schemeClr val="accent1"/>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A familiar </a:t>
            </a:r>
            <a:r>
              <a:rPr lang="en-US" sz="3200" dirty="0" err="1" smtClean="0">
                <a:solidFill>
                  <a:srgbClr val="008881"/>
                </a:solidFill>
                <a:uFill>
                  <a:solidFill>
                    <a:srgbClr val="008881"/>
                  </a:solidFill>
                </a:uFill>
              </a:rPr>
              <a:t>Microservice</a:t>
            </a:r>
            <a:r>
              <a:rPr lang="en-US" sz="3200" dirty="0" smtClean="0">
                <a:solidFill>
                  <a:srgbClr val="008881"/>
                </a:solidFill>
                <a:uFill>
                  <a:solidFill>
                    <a:srgbClr val="008881"/>
                  </a:solidFill>
                </a:uFill>
              </a:rPr>
              <a:t>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2800" dirty="0">
                <a:solidFill>
                  <a:schemeClr val="accent1"/>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Microservices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It takes a platform</a:t>
            </a:r>
            <a:endParaRPr lang="en" sz="2400" baseline="300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3290115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37912" y="1663168"/>
            <a:ext cx="8111902" cy="679051"/>
            <a:chOff x="437912" y="1663168"/>
            <a:chExt cx="8111902" cy="679051"/>
          </a:xfrm>
        </p:grpSpPr>
        <p:sp>
          <p:nvSpPr>
            <p:cNvPr id="8" name="Shape 789"/>
            <p:cNvSpPr/>
            <p:nvPr/>
          </p:nvSpPr>
          <p:spPr>
            <a:xfrm>
              <a:off x="1560335" y="1690271"/>
              <a:ext cx="5931260" cy="591185"/>
            </a:xfrm>
            <a:prstGeom prst="roundRect">
              <a:avLst>
                <a:gd name="adj" fmla="val 16667"/>
              </a:avLst>
            </a:prstGeom>
            <a:solidFill>
              <a:schemeClr val="accent2">
                <a:lumMod val="60000"/>
                <a:lumOff val="4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rgbClr val="3A3A3A"/>
                  </a:solidFill>
                </a:rPr>
                <a:t>2. Container Runtime</a:t>
              </a:r>
              <a:endParaRPr lang="en-US" sz="1800" b="0" i="0" u="none" strike="noStrike" cap="none" baseline="0" dirty="0">
                <a:solidFill>
                  <a:srgbClr val="3A3A3A"/>
                </a:solidFill>
                <a:sym typeface="Arial"/>
                <a:rtl val="0"/>
              </a:endParaRPr>
            </a:p>
          </p:txBody>
        </p:sp>
        <p:pic>
          <p:nvPicPr>
            <p:cNvPr id="12" name="Picture 2" descr="https://d1fto35gcfffzn.cloudfront.net/images/products/icons/product-pivotal-cloud-found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0764" y="1663168"/>
              <a:ext cx="679050" cy="67905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37912" y="1814422"/>
              <a:ext cx="1391058" cy="338554"/>
            </a:xfrm>
            <a:prstGeom prst="rect">
              <a:avLst/>
            </a:prstGeom>
            <a:noFill/>
          </p:spPr>
          <p:txBody>
            <a:bodyPr wrap="square" rtlCol="0">
              <a:spAutoFit/>
            </a:bodyPr>
            <a:lstStyle/>
            <a:p>
              <a:r>
                <a:rPr lang="en-US" sz="1600" dirty="0" err="1" smtClean="0">
                  <a:solidFill>
                    <a:srgbClr val="FFFFFF"/>
                  </a:solidFill>
                </a:rPr>
                <a:t>Dev+Ops</a:t>
              </a:r>
              <a:endParaRPr lang="en-US" sz="1600" dirty="0">
                <a:solidFill>
                  <a:srgbClr val="FFFFFF"/>
                </a:solidFill>
              </a:endParaRPr>
            </a:p>
          </p:txBody>
        </p:sp>
      </p:grpSp>
      <p:sp>
        <p:nvSpPr>
          <p:cNvPr id="21" name="Rectangle 20"/>
          <p:cNvSpPr/>
          <p:nvPr/>
        </p:nvSpPr>
        <p:spPr>
          <a:xfrm>
            <a:off x="189723" y="4167949"/>
            <a:ext cx="8877501" cy="461665"/>
          </a:xfrm>
          <a:prstGeom prst="rect">
            <a:avLst/>
          </a:prstGeom>
        </p:spPr>
        <p:txBody>
          <a:bodyPr wrap="square">
            <a:spAutoFit/>
          </a:bodyPr>
          <a:lstStyle/>
          <a:p>
            <a:r>
              <a:rPr lang="en-US" sz="1200" dirty="0" smtClean="0">
                <a:solidFill>
                  <a:srgbClr val="FFFFFF"/>
                </a:solidFill>
              </a:rPr>
              <a:t>“Contracts” between Applications, opinionated frameworks like Spring Boot and Spring Cloud and opinionated Cloud Native Platforms like Cloud Foundry help significantly accelerate the development of Cloud Native applications </a:t>
            </a:r>
            <a:endParaRPr lang="en-US" sz="1100" dirty="0">
              <a:solidFill>
                <a:srgbClr val="FFFFFF"/>
              </a:solidFill>
            </a:endParaRPr>
          </a:p>
        </p:txBody>
      </p:sp>
      <p:sp>
        <p:nvSpPr>
          <p:cNvPr id="22"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chemeClr val="accent1"/>
                </a:solidFill>
              </a:rPr>
              <a:t>Anatomy of a Cloud Native Platform</a:t>
            </a:r>
          </a:p>
        </p:txBody>
      </p:sp>
      <p:sp>
        <p:nvSpPr>
          <p:cNvPr id="2" name="Rectangle 1"/>
          <p:cNvSpPr/>
          <p:nvPr/>
        </p:nvSpPr>
        <p:spPr>
          <a:xfrm>
            <a:off x="1807446" y="1380948"/>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12 Factor App</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2" name="Rectangle 31"/>
          <p:cNvSpPr/>
          <p:nvPr/>
        </p:nvSpPr>
        <p:spPr>
          <a:xfrm>
            <a:off x="1786638" y="2286606"/>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BOSH Release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3" name="Rectangle 32"/>
          <p:cNvSpPr/>
          <p:nvPr/>
        </p:nvSpPr>
        <p:spPr>
          <a:xfrm>
            <a:off x="1786638" y="3199844"/>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Cloud Provider Interface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grpSp>
        <p:nvGrpSpPr>
          <p:cNvPr id="10" name="Group 9"/>
          <p:cNvGrpSpPr/>
          <p:nvPr/>
        </p:nvGrpSpPr>
        <p:grpSpPr>
          <a:xfrm>
            <a:off x="395580" y="793792"/>
            <a:ext cx="8278911" cy="591185"/>
            <a:chOff x="395580" y="793792"/>
            <a:chExt cx="8278911" cy="591185"/>
          </a:xfrm>
        </p:grpSpPr>
        <p:sp>
          <p:nvSpPr>
            <p:cNvPr id="7" name="Shape 790"/>
            <p:cNvSpPr/>
            <p:nvPr/>
          </p:nvSpPr>
          <p:spPr>
            <a:xfrm>
              <a:off x="1560335" y="793792"/>
              <a:ext cx="5931260" cy="59118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b="0" i="0" u="none" strike="noStrike" cap="none" baseline="0" dirty="0" smtClean="0">
                  <a:solidFill>
                    <a:schemeClr val="bg1"/>
                  </a:solidFill>
                  <a:latin typeface="Arial"/>
                  <a:ea typeface="Arial"/>
                  <a:cs typeface="Arial"/>
                  <a:sym typeface="Arial"/>
                  <a:rtl val="0"/>
                </a:rPr>
                <a:t>1. Application Framework</a:t>
              </a:r>
              <a:endParaRPr lang="en-US" sz="1800" b="0" i="0" u="none" strike="noStrike" cap="none" baseline="0" dirty="0">
                <a:solidFill>
                  <a:schemeClr val="bg1"/>
                </a:solidFill>
                <a:latin typeface="Arial"/>
                <a:ea typeface="Arial"/>
                <a:cs typeface="Arial"/>
                <a:sym typeface="Arial"/>
                <a:rtl val="0"/>
              </a:endParaRPr>
            </a:p>
          </p:txBody>
        </p:sp>
        <p:pic>
          <p:nvPicPr>
            <p:cNvPr id="11" name="Picture 2" descr="C:\Users\phumphrey\Documents\logos\Spring_Avatar_Green_500x5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628" y="804736"/>
              <a:ext cx="539318" cy="53931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95580" y="902357"/>
              <a:ext cx="1391058" cy="338554"/>
            </a:xfrm>
            <a:prstGeom prst="rect">
              <a:avLst/>
            </a:prstGeom>
            <a:noFill/>
          </p:spPr>
          <p:txBody>
            <a:bodyPr wrap="square" rtlCol="0">
              <a:spAutoFit/>
            </a:bodyPr>
            <a:lstStyle/>
            <a:p>
              <a:r>
                <a:rPr lang="en-US" sz="1600" dirty="0" smtClean="0">
                  <a:solidFill>
                    <a:schemeClr val="bg1"/>
                  </a:solidFill>
                </a:rPr>
                <a:t>Developer</a:t>
              </a:r>
              <a:endParaRPr lang="en-US" sz="1600" dirty="0">
                <a:solidFill>
                  <a:schemeClr val="bg1"/>
                </a:solidFill>
              </a:endParaRPr>
            </a:p>
          </p:txBody>
        </p:sp>
        <p:grpSp>
          <p:nvGrpSpPr>
            <p:cNvPr id="16" name="Group 506"/>
            <p:cNvGrpSpPr/>
            <p:nvPr/>
          </p:nvGrpSpPr>
          <p:grpSpPr>
            <a:xfrm>
              <a:off x="1677454" y="899744"/>
              <a:ext cx="303031" cy="367737"/>
              <a:chOff x="0" y="0"/>
              <a:chExt cx="1300241" cy="1577883"/>
            </a:xfrm>
          </p:grpSpPr>
          <p:pic>
            <p:nvPicPr>
              <p:cNvPr id="23" name="pasted-image.pdf"/>
              <p:cNvPicPr/>
              <p:nvPr/>
            </p:nvPicPr>
            <p:blipFill>
              <a:blip r:embed="rId5">
                <a:extLst/>
              </a:blip>
              <a:stretch>
                <a:fillRect/>
              </a:stretch>
            </p:blipFill>
            <p:spPr>
              <a:xfrm>
                <a:off x="391561" y="924271"/>
                <a:ext cx="510137" cy="430429"/>
              </a:xfrm>
              <a:prstGeom prst="rect">
                <a:avLst/>
              </a:prstGeom>
              <a:ln w="12700" cap="flat">
                <a:noFill/>
                <a:miter lim="400000"/>
              </a:ln>
              <a:effectLst/>
            </p:spPr>
          </p:pic>
          <p:pic>
            <p:nvPicPr>
              <p:cNvPr id="24" name="pasted-image.pdf"/>
              <p:cNvPicPr/>
              <p:nvPr/>
            </p:nvPicPr>
            <p:blipFill>
              <a:blip r:embed="rId5">
                <a:extLst/>
              </a:blip>
              <a:stretch>
                <a:fillRect/>
              </a:stretch>
            </p:blipFill>
            <p:spPr>
              <a:xfrm>
                <a:off x="790105" y="1147456"/>
                <a:ext cx="510137" cy="430428"/>
              </a:xfrm>
              <a:prstGeom prst="rect">
                <a:avLst/>
              </a:prstGeom>
              <a:ln w="12700" cap="flat">
                <a:noFill/>
                <a:miter lim="400000"/>
              </a:ln>
              <a:effectLst/>
            </p:spPr>
          </p:pic>
          <p:pic>
            <p:nvPicPr>
              <p:cNvPr id="25" name="pasted-image.pdf"/>
              <p:cNvPicPr/>
              <p:nvPr/>
            </p:nvPicPr>
            <p:blipFill>
              <a:blip r:embed="rId6">
                <a:extLst/>
              </a:blip>
              <a:stretch>
                <a:fillRect/>
              </a:stretch>
            </p:blipFill>
            <p:spPr>
              <a:xfrm>
                <a:off x="790105" y="690747"/>
                <a:ext cx="510137" cy="430428"/>
              </a:xfrm>
              <a:prstGeom prst="rect">
                <a:avLst/>
              </a:prstGeom>
              <a:ln w="12700" cap="flat">
                <a:noFill/>
                <a:miter lim="400000"/>
              </a:ln>
              <a:effectLst/>
            </p:spPr>
          </p:pic>
          <p:pic>
            <p:nvPicPr>
              <p:cNvPr id="26" name="pasted-image.pdf"/>
              <p:cNvPicPr/>
              <p:nvPr/>
            </p:nvPicPr>
            <p:blipFill>
              <a:blip r:embed="rId6">
                <a:extLst/>
              </a:blip>
              <a:stretch>
                <a:fillRect/>
              </a:stretch>
            </p:blipFill>
            <p:spPr>
              <a:xfrm>
                <a:off x="790105" y="237734"/>
                <a:ext cx="510137" cy="430428"/>
              </a:xfrm>
              <a:prstGeom prst="rect">
                <a:avLst/>
              </a:prstGeom>
              <a:ln w="12700" cap="flat">
                <a:noFill/>
                <a:miter lim="400000"/>
              </a:ln>
              <a:effectLst/>
            </p:spPr>
          </p:pic>
          <p:pic>
            <p:nvPicPr>
              <p:cNvPr id="27" name="pasted-image.pdf"/>
              <p:cNvPicPr/>
              <p:nvPr/>
            </p:nvPicPr>
            <p:blipFill>
              <a:blip r:embed="rId6">
                <a:extLst/>
              </a:blip>
              <a:stretch>
                <a:fillRect/>
              </a:stretch>
            </p:blipFill>
            <p:spPr>
              <a:xfrm>
                <a:off x="404261" y="0"/>
                <a:ext cx="510137" cy="430428"/>
              </a:xfrm>
              <a:prstGeom prst="rect">
                <a:avLst/>
              </a:prstGeom>
              <a:ln w="12700" cap="flat">
                <a:noFill/>
                <a:miter lim="400000"/>
              </a:ln>
              <a:effectLst/>
            </p:spPr>
          </p:pic>
          <p:pic>
            <p:nvPicPr>
              <p:cNvPr id="28" name="pasted-image.pdf"/>
              <p:cNvPicPr/>
              <p:nvPr/>
            </p:nvPicPr>
            <p:blipFill>
              <a:blip r:embed="rId7">
                <a:extLst/>
              </a:blip>
              <a:stretch>
                <a:fillRect/>
              </a:stretch>
            </p:blipFill>
            <p:spPr>
              <a:xfrm>
                <a:off x="391561" y="460426"/>
                <a:ext cx="510137" cy="430428"/>
              </a:xfrm>
              <a:prstGeom prst="rect">
                <a:avLst/>
              </a:prstGeom>
              <a:ln w="12700" cap="flat">
                <a:noFill/>
                <a:miter lim="400000"/>
              </a:ln>
              <a:effectLst/>
            </p:spPr>
          </p:pic>
          <p:pic>
            <p:nvPicPr>
              <p:cNvPr id="29" name="pasted-image.pdf"/>
              <p:cNvPicPr/>
              <p:nvPr/>
            </p:nvPicPr>
            <p:blipFill>
              <a:blip r:embed="rId7">
                <a:extLst/>
              </a:blip>
              <a:stretch>
                <a:fillRect/>
              </a:stretch>
            </p:blipFill>
            <p:spPr>
              <a:xfrm>
                <a:off x="0" y="218455"/>
                <a:ext cx="510137" cy="430428"/>
              </a:xfrm>
              <a:prstGeom prst="rect">
                <a:avLst/>
              </a:prstGeom>
              <a:ln w="12700" cap="flat">
                <a:noFill/>
                <a:miter lim="400000"/>
              </a:ln>
              <a:effectLst/>
            </p:spPr>
          </p:pic>
        </p:grpSp>
        <p:pic>
          <p:nvPicPr>
            <p:cNvPr id="34" name="Picture 33"/>
            <p:cNvPicPr>
              <a:picLocks noChangeAspect="1"/>
            </p:cNvPicPr>
            <p:nvPr/>
          </p:nvPicPr>
          <p:blipFill>
            <a:blip r:embed="rId8"/>
            <a:stretch>
              <a:fillRect/>
            </a:stretch>
          </p:blipFill>
          <p:spPr>
            <a:xfrm>
              <a:off x="8210289" y="842294"/>
              <a:ext cx="464202" cy="464202"/>
            </a:xfrm>
            <a:prstGeom prst="rect">
              <a:avLst/>
            </a:prstGeom>
          </p:spPr>
        </p:pic>
      </p:grpSp>
      <p:grpSp>
        <p:nvGrpSpPr>
          <p:cNvPr id="5" name="Group 4"/>
          <p:cNvGrpSpPr/>
          <p:nvPr/>
        </p:nvGrpSpPr>
        <p:grpSpPr>
          <a:xfrm>
            <a:off x="480244" y="2605144"/>
            <a:ext cx="8043895" cy="591185"/>
            <a:chOff x="480244" y="2605144"/>
            <a:chExt cx="8043895" cy="591185"/>
          </a:xfrm>
        </p:grpSpPr>
        <p:sp>
          <p:nvSpPr>
            <p:cNvPr id="19" name="TextBox 18"/>
            <p:cNvSpPr txBox="1"/>
            <p:nvPr/>
          </p:nvSpPr>
          <p:spPr>
            <a:xfrm>
              <a:off x="480244" y="2696116"/>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sp>
          <p:nvSpPr>
            <p:cNvPr id="30" name="Shape 789"/>
            <p:cNvSpPr/>
            <p:nvPr/>
          </p:nvSpPr>
          <p:spPr>
            <a:xfrm>
              <a:off x="1560335" y="2605144"/>
              <a:ext cx="5931260" cy="591185"/>
            </a:xfrm>
            <a:prstGeom prst="roundRect">
              <a:avLst>
                <a:gd name="adj" fmla="val 16667"/>
              </a:avLst>
            </a:prstGeom>
            <a:solidFill>
              <a:schemeClr val="accent2">
                <a:lumMod val="75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chemeClr val="bg1"/>
                  </a:solidFill>
                </a:rPr>
                <a:t>3. Infrastructure Automation</a:t>
              </a:r>
              <a:endParaRPr lang="en-US" sz="1800" b="0" i="0" u="none" strike="noStrike" cap="none" baseline="0" dirty="0">
                <a:solidFill>
                  <a:schemeClr val="bg1"/>
                </a:solidFill>
                <a:latin typeface="Arial"/>
                <a:ea typeface="Arial"/>
                <a:cs typeface="Arial"/>
                <a:sym typeface="Arial"/>
                <a:rtl val="0"/>
              </a:endParaRPr>
            </a:p>
          </p:txBody>
        </p:sp>
        <p:pic>
          <p:nvPicPr>
            <p:cNvPr id="35" name="Picture 34"/>
            <p:cNvPicPr>
              <a:picLocks noChangeAspect="1"/>
            </p:cNvPicPr>
            <p:nvPr/>
          </p:nvPicPr>
          <p:blipFill>
            <a:blip r:embed="rId9"/>
            <a:stretch>
              <a:fillRect/>
            </a:stretch>
          </p:blipFill>
          <p:spPr>
            <a:xfrm>
              <a:off x="7939487" y="2732060"/>
              <a:ext cx="584652" cy="369882"/>
            </a:xfrm>
            <a:prstGeom prst="rect">
              <a:avLst/>
            </a:prstGeom>
          </p:spPr>
        </p:pic>
      </p:grpSp>
      <p:grpSp>
        <p:nvGrpSpPr>
          <p:cNvPr id="9" name="Group 8"/>
          <p:cNvGrpSpPr/>
          <p:nvPr/>
        </p:nvGrpSpPr>
        <p:grpSpPr>
          <a:xfrm>
            <a:off x="480960" y="3507619"/>
            <a:ext cx="7010635" cy="591185"/>
            <a:chOff x="480960" y="3507619"/>
            <a:chExt cx="7010635" cy="591185"/>
          </a:xfrm>
        </p:grpSpPr>
        <p:sp>
          <p:nvSpPr>
            <p:cNvPr id="6" name="Shape 789"/>
            <p:cNvSpPr/>
            <p:nvPr/>
          </p:nvSpPr>
          <p:spPr>
            <a:xfrm>
              <a:off x="1560335" y="3507619"/>
              <a:ext cx="5931260" cy="591185"/>
            </a:xfrm>
            <a:prstGeom prst="roundRect">
              <a:avLst>
                <a:gd name="adj" fmla="val 16667"/>
              </a:avLst>
            </a:prstGeom>
            <a:solidFill>
              <a:schemeClr val="accent2">
                <a:lumMod val="5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dirty="0">
                  <a:solidFill>
                    <a:schemeClr val="bg1"/>
                  </a:solidFill>
                </a:rPr>
                <a:t>4</a:t>
              </a:r>
              <a:r>
                <a:rPr lang="en-US" sz="1800" dirty="0" smtClean="0">
                  <a:solidFill>
                    <a:schemeClr val="bg1"/>
                  </a:solidFill>
                </a:rPr>
                <a:t>. Infrastructure</a:t>
              </a:r>
              <a:endParaRPr lang="en-US" sz="1800" b="0" i="0" u="none" strike="noStrike" cap="none" baseline="0" dirty="0">
                <a:solidFill>
                  <a:schemeClr val="bg1"/>
                </a:solidFill>
                <a:latin typeface="Arial"/>
                <a:ea typeface="Arial"/>
                <a:cs typeface="Arial"/>
                <a:sym typeface="Arial"/>
                <a:rtl val="0"/>
              </a:endParaRPr>
            </a:p>
          </p:txBody>
        </p:sp>
        <p:sp>
          <p:nvSpPr>
            <p:cNvPr id="39" name="TextBox 38"/>
            <p:cNvSpPr txBox="1"/>
            <p:nvPr/>
          </p:nvSpPr>
          <p:spPr>
            <a:xfrm>
              <a:off x="480960" y="3624069"/>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grpSp>
      <p:pic>
        <p:nvPicPr>
          <p:cNvPr id="15" name="Picture 14"/>
          <p:cNvPicPr>
            <a:picLocks noChangeAspect="1"/>
          </p:cNvPicPr>
          <p:nvPr/>
        </p:nvPicPr>
        <p:blipFill>
          <a:blip r:embed="rId10"/>
          <a:stretch>
            <a:fillRect/>
          </a:stretch>
        </p:blipFill>
        <p:spPr>
          <a:xfrm>
            <a:off x="7724653" y="3371118"/>
            <a:ext cx="709329" cy="709329"/>
          </a:xfrm>
          <a:prstGeom prst="rect">
            <a:avLst/>
          </a:prstGeom>
        </p:spPr>
      </p:pic>
      <p:pic>
        <p:nvPicPr>
          <p:cNvPr id="20" name="Picture 19"/>
          <p:cNvPicPr>
            <a:picLocks noChangeAspect="1"/>
          </p:cNvPicPr>
          <p:nvPr/>
        </p:nvPicPr>
        <p:blipFill>
          <a:blip r:embed="rId11"/>
          <a:stretch>
            <a:fillRect/>
          </a:stretch>
        </p:blipFill>
        <p:spPr>
          <a:xfrm>
            <a:off x="7619240" y="3801995"/>
            <a:ext cx="890427" cy="296809"/>
          </a:xfrm>
          <a:prstGeom prst="rect">
            <a:avLst/>
          </a:prstGeom>
        </p:spPr>
      </p:pic>
      <p:pic>
        <p:nvPicPr>
          <p:cNvPr id="31" name="Picture 30"/>
          <p:cNvPicPr>
            <a:picLocks noChangeAspect="1"/>
          </p:cNvPicPr>
          <p:nvPr/>
        </p:nvPicPr>
        <p:blipFill>
          <a:blip r:embed="rId12"/>
          <a:stretch>
            <a:fillRect/>
          </a:stretch>
        </p:blipFill>
        <p:spPr>
          <a:xfrm>
            <a:off x="8530737" y="3540747"/>
            <a:ext cx="591185" cy="591185"/>
          </a:xfrm>
          <a:prstGeom prst="rect">
            <a:avLst/>
          </a:prstGeom>
        </p:spPr>
      </p:pic>
    </p:spTree>
    <p:extLst>
      <p:ext uri="{BB962C8B-B14F-4D97-AF65-F5344CB8AC3E}">
        <p14:creationId xmlns:p14="http://schemas.microsoft.com/office/powerpoint/2010/main" val="29447016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0-#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animBg="1"/>
      <p:bldP spid="32"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endParaRPr lang="en-US" sz="2400" dirty="0" smtClean="0">
              <a:solidFill>
                <a:schemeClr val="bg1"/>
              </a:solidFill>
            </a:endParaRPr>
          </a:p>
          <a:p>
            <a:endParaRPr lang="en-US" sz="2000" b="1" dirty="0" smtClean="0">
              <a:solidFill>
                <a:schemeClr val="bg1">
                  <a:lumMod val="85000"/>
                </a:schemeClr>
              </a:solidFill>
            </a:endParaRPr>
          </a:p>
          <a:p>
            <a:endParaRPr lang="en-US" sz="1000" b="1" dirty="0">
              <a:solidFill>
                <a:schemeClr val="bg1">
                  <a:lumMod val="85000"/>
                </a:schemeClr>
              </a:solidFill>
            </a:endParaRPr>
          </a:p>
          <a:p>
            <a:r>
              <a:rPr lang="en-US" sz="1800" dirty="0" smtClean="0">
                <a:solidFill>
                  <a:schemeClr val="tx2">
                    <a:lumMod val="95000"/>
                    <a:lumOff val="5000"/>
                  </a:schemeClr>
                </a:solidFill>
              </a:rPr>
              <a:t>#</a:t>
            </a:r>
            <a:r>
              <a:rPr lang="en-US" sz="1800" dirty="0">
                <a:solidFill>
                  <a:schemeClr val="tx2">
                    <a:lumMod val="95000"/>
                    <a:lumOff val="5000"/>
                  </a:schemeClr>
                </a:solidFill>
              </a:rPr>
              <a:t>1 Enterprise Java App </a:t>
            </a:r>
            <a:r>
              <a:rPr lang="en-US" sz="1800" dirty="0" smtClean="0">
                <a:solidFill>
                  <a:schemeClr val="tx2">
                    <a:lumMod val="95000"/>
                    <a:lumOff val="5000"/>
                  </a:schemeClr>
                </a:solidFill>
              </a:rPr>
              <a:t>Framework</a:t>
            </a:r>
            <a:endParaRPr lang="en-US" sz="1800" dirty="0">
              <a:solidFill>
                <a:schemeClr val="tx2">
                  <a:lumMod val="95000"/>
                  <a:lumOff val="5000"/>
                </a:schemeClr>
              </a:solidFill>
            </a:endParaRPr>
          </a:p>
          <a:p>
            <a:endParaRPr lang="en-US" sz="1800" dirty="0">
              <a:solidFill>
                <a:schemeClr val="tx2">
                  <a:lumMod val="95000"/>
                  <a:lumOff val="5000"/>
                </a:schemeClr>
              </a:solidFill>
            </a:endParaRPr>
          </a:p>
          <a:p>
            <a:r>
              <a:rPr lang="en-US" sz="1800" dirty="0" smtClean="0">
                <a:solidFill>
                  <a:schemeClr val="tx2">
                    <a:lumMod val="95000"/>
                    <a:lumOff val="5000"/>
                  </a:schemeClr>
                </a:solidFill>
              </a:rPr>
              <a:t>Netflix</a:t>
            </a:r>
            <a:endParaRPr lang="en-US" sz="1800" dirty="0">
              <a:solidFill>
                <a:schemeClr val="tx2">
                  <a:lumMod val="95000"/>
                  <a:lumOff val="5000"/>
                </a:schemeClr>
              </a:solidFill>
            </a:endParaRPr>
          </a:p>
          <a:p>
            <a:endParaRPr lang="en-US" sz="1800" dirty="0" smtClean="0">
              <a:solidFill>
                <a:schemeClr val="tx2">
                  <a:lumMod val="95000"/>
                  <a:lumOff val="5000"/>
                </a:schemeClr>
              </a:solidFill>
            </a:endParaRPr>
          </a:p>
          <a:p>
            <a:r>
              <a:rPr lang="en-US" sz="1800" dirty="0" smtClean="0">
                <a:solidFill>
                  <a:schemeClr val="tx2">
                    <a:lumMod val="95000"/>
                    <a:lumOff val="5000"/>
                  </a:schemeClr>
                </a:solidFill>
              </a:rPr>
              <a:t>Open Source</a:t>
            </a:r>
            <a:endParaRPr lang="en-US" sz="1800" dirty="0">
              <a:solidFill>
                <a:schemeClr val="tx2">
                  <a:lumMod val="95000"/>
                  <a:lumOff val="5000"/>
                </a:schemeClr>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rgbClr val="3A3A3A"/>
              </a:solidFill>
              <a:latin typeface="Arial"/>
              <a:ea typeface="Arial"/>
              <a:cs typeface="Arial"/>
              <a:sym typeface="Arial"/>
              <a:rtl val="0"/>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Boot</a:t>
            </a:r>
            <a:endParaRPr lang="en-US" sz="2400" b="1" dirty="0">
              <a:solidFill>
                <a:schemeClr val="bg1">
                  <a:lumMod val="85000"/>
                </a:schemeClr>
              </a:solidFill>
            </a:endParaRPr>
          </a:p>
          <a:p>
            <a:endParaRPr lang="en-US" sz="2000" b="1" dirty="0" smtClean="0">
              <a:solidFill>
                <a:schemeClr val="bg1">
                  <a:lumMod val="85000"/>
                </a:schemeClr>
              </a:solidFill>
            </a:endParaRPr>
          </a:p>
          <a:p>
            <a:endParaRPr lang="en-US" sz="1000" b="1" dirty="0" smtClean="0">
              <a:solidFill>
                <a:schemeClr val="bg1">
                  <a:lumMod val="85000"/>
                </a:schemeClr>
              </a:solidFill>
            </a:endParaRPr>
          </a:p>
          <a:p>
            <a:r>
              <a:rPr lang="en-US" sz="1800" dirty="0" smtClean="0"/>
              <a:t>Quick Start</a:t>
            </a:r>
          </a:p>
          <a:p>
            <a:endParaRPr lang="en-US" sz="1800" dirty="0"/>
          </a:p>
          <a:p>
            <a:r>
              <a:rPr lang="en-US" sz="1800" dirty="0" smtClean="0"/>
              <a:t>Little to no </a:t>
            </a:r>
            <a:r>
              <a:rPr lang="en-US" sz="1800" dirty="0" err="1" smtClean="0"/>
              <a:t>config</a:t>
            </a:r>
            <a:r>
              <a:rPr lang="en-US" sz="1800" dirty="0" smtClean="0"/>
              <a:t>.</a:t>
            </a:r>
          </a:p>
          <a:p>
            <a:endParaRPr lang="en-US" sz="1800" dirty="0"/>
          </a:p>
          <a:p>
            <a:r>
              <a:rPr lang="en-US" sz="1800" dirty="0" smtClean="0"/>
              <a:t>Opinionated View</a:t>
            </a:r>
          </a:p>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7" y="72571"/>
            <a:ext cx="6666724" cy="460500"/>
          </a:xfrm>
        </p:spPr>
        <p:txBody>
          <a:bodyPr/>
          <a:lstStyle/>
          <a:p>
            <a:r>
              <a:rPr lang="en-US" sz="3200" dirty="0">
                <a:solidFill>
                  <a:schemeClr val="accent1"/>
                </a:solidFill>
              </a:rPr>
              <a:t>1. Application</a:t>
            </a:r>
            <a:r>
              <a:rPr lang="en-US" sz="3200" dirty="0" smtClean="0">
                <a:solidFill>
                  <a:schemeClr val="accent1">
                    <a:lumMod val="75000"/>
                  </a:schemeClr>
                </a:solidFill>
              </a:rPr>
              <a:t> </a:t>
            </a:r>
            <a:r>
              <a:rPr lang="en-US" sz="3200" dirty="0">
                <a:solidFill>
                  <a:schemeClr val="accent1"/>
                </a:solidFill>
              </a:rPr>
              <a:t>Framework</a:t>
            </a: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Cloud</a:t>
            </a:r>
            <a:endParaRPr lang="en-US" sz="2400" b="1" dirty="0" smtClean="0">
              <a:solidFill>
                <a:schemeClr val="bg1">
                  <a:lumMod val="85000"/>
                </a:schemeClr>
              </a:solidFill>
            </a:endParaRPr>
          </a:p>
          <a:p>
            <a:pPr lvl="0" defTabSz="777240">
              <a:spcBef>
                <a:spcPts val="400"/>
              </a:spcBef>
              <a:buClr>
                <a:srgbClr val="33928A"/>
              </a:buClr>
              <a:buSzPct val="100000"/>
              <a:defRPr>
                <a:solidFill>
                  <a:srgbClr val="000000"/>
                </a:solidFill>
                <a:uFillTx/>
              </a:defRPr>
            </a:pPr>
            <a:endParaRPr lang="en-US" sz="2000" dirty="0" smtClean="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a:t>
            </a:r>
            <a:r>
              <a:rPr lang="en-US" sz="1600" dirty="0">
                <a:solidFill>
                  <a:schemeClr val="tx2"/>
                </a:solidFill>
                <a:uFill>
                  <a:solidFill>
                    <a:srgbClr val="4D4D4D"/>
                  </a:solidFill>
                </a:uFill>
                <a:latin typeface="+mn-lt"/>
                <a:ea typeface="Avenir Next"/>
                <a:cs typeface="Avenir Next"/>
                <a:sym typeface="Avenir Next"/>
              </a:rPr>
              <a:t> </a:t>
            </a:r>
            <a:r>
              <a:rPr lang="en-US" sz="1600" dirty="0" smtClean="0">
                <a:solidFill>
                  <a:schemeClr val="tx2"/>
                </a:solidFill>
                <a:uFill>
                  <a:solidFill>
                    <a:srgbClr val="4D4D4D"/>
                  </a:solidFill>
                </a:uFill>
                <a:latin typeface="+mn-lt"/>
                <a:ea typeface="Avenir Next"/>
                <a:cs typeface="Avenir Next"/>
                <a:sym typeface="Avenir Next"/>
              </a:rPr>
              <a:t>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Integration</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Fault </a:t>
            </a:r>
            <a:r>
              <a:rPr lang="en-US" sz="1600" dirty="0" smtClean="0">
                <a:solidFill>
                  <a:schemeClr val="tx2"/>
                </a:solidFill>
                <a:uFill>
                  <a:solidFill>
                    <a:srgbClr val="4D4D4D"/>
                  </a:solidFill>
                </a:uFill>
                <a:latin typeface="+mn-lt"/>
                <a:ea typeface="Avenir Next"/>
                <a:cs typeface="Avenir Next"/>
                <a:sym typeface="Avenir Next"/>
              </a:rPr>
              <a:t>Tolerance</a:t>
            </a: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Spring and we hire the main committers for Spring Boot and Spring Cloud. We can bring these resources to bear to help significantly accelerate a customer’s journey to becoming a Cloud Native enterprise  </a:t>
            </a:r>
            <a:endParaRPr lang="en-US" sz="1200" dirty="0">
              <a:solidFill>
                <a:schemeClr val="bg1"/>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ttp://www.wired.com/wp-content/uploads/2014/06/google-clou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 y="-15261"/>
            <a:ext cx="9143878" cy="51587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netflix.github.io/images/Netflix-OS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366" y="-120471"/>
            <a:ext cx="3126093" cy="10490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vatars3.githubusercontent.com/u/8216893?v=3&amp;s=2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40" y="464313"/>
            <a:ext cx="1073187" cy="10731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259" y="4137172"/>
            <a:ext cx="4632999" cy="1015663"/>
          </a:xfrm>
          <a:prstGeom prst="rect">
            <a:avLst/>
          </a:prstGeom>
          <a:solidFill>
            <a:schemeClr val="tx1">
              <a:lumMod val="75000"/>
            </a:schemeClr>
          </a:solidFill>
        </p:spPr>
        <p:txBody>
          <a:bodyPr wrap="none" rtlCol="0">
            <a:spAutoFit/>
          </a:bodyPr>
          <a:lstStyle/>
          <a:p>
            <a:r>
              <a:rPr lang="en-US" sz="6000" dirty="0" smtClean="0">
                <a:solidFill>
                  <a:schemeClr val="bg1"/>
                </a:solidFill>
              </a:rPr>
              <a:t>Spring Cloud</a:t>
            </a:r>
            <a:endParaRPr lang="en-US" sz="6000" dirty="0">
              <a:solidFill>
                <a:schemeClr val="bg1"/>
              </a:solidFill>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5198" y="416122"/>
            <a:ext cx="1169568" cy="1169568"/>
          </a:xfrm>
          <a:prstGeom prst="rect">
            <a:avLst/>
          </a:prstGeom>
        </p:spPr>
      </p:pic>
    </p:spTree>
    <p:extLst>
      <p:ext uri="{BB962C8B-B14F-4D97-AF65-F5344CB8AC3E}">
        <p14:creationId xmlns:p14="http://schemas.microsoft.com/office/powerpoint/2010/main" val="39033645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Companies want to be </a:t>
            </a:r>
            <a:r>
              <a:rPr lang="en-US" sz="3200" b="1" dirty="0" smtClean="0">
                <a:solidFill>
                  <a:srgbClr val="008881"/>
                </a:solidFill>
                <a:uFill>
                  <a:solidFill>
                    <a:srgbClr val="008881"/>
                  </a:solidFill>
                </a:uFill>
              </a:rPr>
              <a:t>fast</a:t>
            </a:r>
            <a:r>
              <a:rPr lang="en-US" sz="3200" dirty="0" smtClean="0">
                <a:solidFill>
                  <a:srgbClr val="008881"/>
                </a:solidFill>
                <a:uFill>
                  <a:solidFill>
                    <a:srgbClr val="008881"/>
                  </a:solidFill>
                </a:u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675"/>
          <p:cNvSpPr/>
          <p:nvPr/>
        </p:nvSpPr>
        <p:spPr>
          <a:xfrm>
            <a:off x="364900" y="309267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Services</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53" y="1766452"/>
            <a:ext cx="1252763" cy="1252763"/>
          </a:xfrm>
          <a:prstGeom prst="rect">
            <a:avLst/>
          </a:prstGeom>
        </p:spPr>
      </p:pic>
      <p:grpSp>
        <p:nvGrpSpPr>
          <p:cNvPr id="7" name="Group 663"/>
          <p:cNvGrpSpPr/>
          <p:nvPr/>
        </p:nvGrpSpPr>
        <p:grpSpPr>
          <a:xfrm>
            <a:off x="2038630" y="913941"/>
            <a:ext cx="1179810" cy="883798"/>
            <a:chOff x="-173475" y="0"/>
            <a:chExt cx="2218471" cy="1661858"/>
          </a:xfrm>
        </p:grpSpPr>
        <p:pic>
          <p:nvPicPr>
            <p:cNvPr id="8" name="pasted-image.png"/>
            <p:cNvPicPr/>
            <p:nvPr/>
          </p:nvPicPr>
          <p:blipFill>
            <a:blip r:embed="rId4"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10" name="Shape 662"/>
            <p:cNvSpPr/>
            <p:nvPr/>
          </p:nvSpPr>
          <p:spPr>
            <a:xfrm>
              <a:off x="-173475" y="1256746"/>
              <a:ext cx="2218471" cy="405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Config Server</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grpSp>
        <p:nvGrpSpPr>
          <p:cNvPr id="11" name="Group 666"/>
          <p:cNvGrpSpPr/>
          <p:nvPr/>
        </p:nvGrpSpPr>
        <p:grpSpPr>
          <a:xfrm>
            <a:off x="1933049" y="2143152"/>
            <a:ext cx="1407186" cy="890845"/>
            <a:chOff x="-387251" y="0"/>
            <a:chExt cx="2646024" cy="1675112"/>
          </a:xfrm>
        </p:grpSpPr>
        <p:pic>
          <p:nvPicPr>
            <p:cNvPr id="12" name="pasted-image.png"/>
            <p:cNvPicPr/>
            <p:nvPr/>
          </p:nvPicPr>
          <p:blipFill>
            <a:blip r:embed="rId5"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13" name="Shape 665"/>
            <p:cNvSpPr/>
            <p:nvPr/>
          </p:nvSpPr>
          <p:spPr>
            <a:xfrm>
              <a:off x="-387251" y="1269999"/>
              <a:ext cx="2646024" cy="405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Service Registry</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grpSp>
        <p:nvGrpSpPr>
          <p:cNvPr id="14" name="Group 669"/>
          <p:cNvGrpSpPr/>
          <p:nvPr/>
        </p:nvGrpSpPr>
        <p:grpSpPr>
          <a:xfrm>
            <a:off x="1623721" y="3360687"/>
            <a:ext cx="2052320" cy="1106288"/>
            <a:chOff x="-698067" y="0"/>
            <a:chExt cx="3859108" cy="2080224"/>
          </a:xfrm>
        </p:grpSpPr>
        <p:pic>
          <p:nvPicPr>
            <p:cNvPr id="15" name="pasted-image.png"/>
            <p:cNvPicPr/>
            <p:nvPr/>
          </p:nvPicPr>
          <p:blipFill>
            <a:blip r:embed="rId6" cstate="screen">
              <a:extLst>
                <a:ext uri="{28A0092B-C50C-407E-A947-70E740481C1C}">
                  <a14:useLocalDpi xmlns:a14="http://schemas.microsoft.com/office/drawing/2010/main"/>
                </a:ext>
              </a:extLst>
            </a:blip>
            <a:stretch>
              <a:fillRect/>
            </a:stretch>
          </p:blipFill>
          <p:spPr>
            <a:xfrm>
              <a:off x="522008" y="0"/>
              <a:ext cx="1270001" cy="1270000"/>
            </a:xfrm>
            <a:prstGeom prst="rect">
              <a:avLst/>
            </a:prstGeom>
            <a:ln w="12700" cap="flat">
              <a:noFill/>
              <a:miter lim="400000"/>
            </a:ln>
            <a:effectLst/>
          </p:spPr>
        </p:pic>
        <p:sp>
          <p:nvSpPr>
            <p:cNvPr id="16" name="Shape 668"/>
            <p:cNvSpPr/>
            <p:nvPr/>
          </p:nvSpPr>
          <p:spPr>
            <a:xfrm>
              <a:off x="-698067" y="1270000"/>
              <a:ext cx="3859108" cy="810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Circuit </a:t>
              </a:r>
              <a:r>
                <a:rPr sz="1400" b="1" dirty="0">
                  <a:solidFill>
                    <a:schemeClr val="bg1"/>
                  </a:solidFill>
                  <a:uFill>
                    <a:solidFill>
                      <a:srgbClr val="4D4D4D"/>
                    </a:solidFill>
                  </a:uFill>
                  <a:latin typeface="FreightSans Pro Medium"/>
                  <a:ea typeface="Avenir Next Regular"/>
                  <a:cs typeface="FreightSans Pro Medium"/>
                  <a:sym typeface="Avenir Next Regular"/>
                </a:rPr>
                <a:t>Breaker </a:t>
              </a:r>
              <a:r>
                <a:rPr sz="1400" b="1" dirty="0" smtClean="0">
                  <a:solidFill>
                    <a:schemeClr val="bg1"/>
                  </a:solidFill>
                  <a:uFill>
                    <a:solidFill>
                      <a:srgbClr val="4D4D4D"/>
                    </a:solidFill>
                  </a:uFill>
                  <a:latin typeface="FreightSans Pro Medium"/>
                  <a:ea typeface="Avenir Next Regular"/>
                  <a:cs typeface="FreightSans Pro Medium"/>
                  <a:sym typeface="Avenir Next Regular"/>
                </a:rPr>
                <a:t>Dashboard</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18"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chemeClr val="accent1"/>
                </a:solidFill>
              </a:rPr>
              <a:t>Spring Cloud Services Suite</a:t>
            </a:r>
          </a:p>
        </p:txBody>
      </p:sp>
      <p:sp>
        <p:nvSpPr>
          <p:cNvPr id="5" name="Rectangle 4"/>
          <p:cNvSpPr/>
          <p:nvPr/>
        </p:nvSpPr>
        <p:spPr>
          <a:xfrm>
            <a:off x="3662805" y="886821"/>
            <a:ext cx="5441174" cy="830997"/>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err="1" smtClean="0">
                <a:solidFill>
                  <a:srgbClr val="FFFFFF"/>
                </a:solidFill>
                <a:uFill>
                  <a:solidFill>
                    <a:srgbClr val="4D4D4D"/>
                  </a:solidFill>
                </a:uFill>
              </a:rPr>
              <a:t>Git</a:t>
            </a:r>
            <a:r>
              <a:rPr lang="en-US" sz="1600" dirty="0" smtClean="0">
                <a:solidFill>
                  <a:srgbClr val="FFFFFF"/>
                </a:solidFill>
                <a:uFill>
                  <a:solidFill>
                    <a:srgbClr val="4D4D4D"/>
                  </a:solidFill>
                </a:uFill>
              </a:rPr>
              <a:t> </a:t>
            </a:r>
            <a:r>
              <a:rPr lang="en-US" sz="1600" dirty="0">
                <a:solidFill>
                  <a:srgbClr val="FFFFFF"/>
                </a:solidFill>
                <a:uFill>
                  <a:solidFill>
                    <a:srgbClr val="4D4D4D"/>
                  </a:solidFill>
                </a:uFill>
              </a:rPr>
              <a:t>URL for Config Repo provided via Service Dashboard (post-provisioning</a:t>
            </a:r>
            <a:r>
              <a:rPr lang="en-US" sz="1600" dirty="0" smtClean="0">
                <a:solidFill>
                  <a:srgbClr val="FFFFFF"/>
                </a:solidFill>
                <a:uFill>
                  <a:solidFill>
                    <a:srgbClr val="4D4D4D"/>
                  </a:solidFill>
                </a:uFill>
              </a:rPr>
              <a:t>)</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Single tenant, scoped to CF </a:t>
            </a:r>
            <a:r>
              <a:rPr lang="en-US" sz="1600" dirty="0" smtClean="0">
                <a:solidFill>
                  <a:srgbClr val="FFFFFF"/>
                </a:solidFill>
                <a:uFill>
                  <a:solidFill>
                    <a:srgbClr val="4D4D4D"/>
                  </a:solidFill>
                </a:uFill>
              </a:rPr>
              <a:t>space</a:t>
            </a:r>
            <a:endParaRPr lang="en-US" sz="1600" dirty="0">
              <a:solidFill>
                <a:srgbClr val="FFFFFF"/>
              </a:solidFill>
              <a:uFill>
                <a:solidFill>
                  <a:srgbClr val="4D4D4D"/>
                </a:solidFill>
              </a:uFill>
            </a:endParaRPr>
          </a:p>
        </p:txBody>
      </p:sp>
      <p:sp>
        <p:nvSpPr>
          <p:cNvPr id="19" name="Rectangle 18"/>
          <p:cNvSpPr/>
          <p:nvPr/>
        </p:nvSpPr>
        <p:spPr>
          <a:xfrm>
            <a:off x="3654695" y="2177930"/>
            <a:ext cx="5441174" cy="830997"/>
          </a:xfrm>
          <a:prstGeom prst="rect">
            <a:avLst/>
          </a:prstGeom>
        </p:spPr>
        <p:txBody>
          <a:bodyPr wrap="square">
            <a:spAutoFit/>
          </a:bodyPr>
          <a:lstStyle/>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Service Registration and Discovery via Netflix OSS </a:t>
            </a:r>
            <a:r>
              <a:rPr lang="en-US" sz="1600" dirty="0" smtClean="0">
                <a:solidFill>
                  <a:srgbClr val="FFFFFF"/>
                </a:solidFill>
                <a:uFill>
                  <a:solidFill>
                    <a:srgbClr val="4D4D4D"/>
                  </a:solidFill>
                </a:uFill>
              </a:rPr>
              <a:t>Eureka</a:t>
            </a:r>
          </a:p>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Registration via CF </a:t>
            </a:r>
            <a:r>
              <a:rPr lang="en-US" sz="1600" dirty="0" smtClean="0">
                <a:solidFill>
                  <a:srgbClr val="FFFFFF"/>
                </a:solidFill>
                <a:uFill>
                  <a:solidFill>
                    <a:srgbClr val="4D4D4D"/>
                  </a:solidFill>
                </a:uFill>
              </a:rPr>
              <a:t>Route</a:t>
            </a:r>
            <a:endParaRPr lang="en-US" sz="1600" dirty="0">
              <a:solidFill>
                <a:srgbClr val="FFFFFF"/>
              </a:solidFill>
              <a:uFill>
                <a:solidFill>
                  <a:srgbClr val="4D4D4D"/>
                </a:solidFill>
              </a:uFill>
            </a:endParaRPr>
          </a:p>
        </p:txBody>
      </p:sp>
      <p:sp>
        <p:nvSpPr>
          <p:cNvPr id="22" name="Rectangle 21"/>
          <p:cNvSpPr/>
          <p:nvPr/>
        </p:nvSpPr>
        <p:spPr>
          <a:xfrm>
            <a:off x="3967190" y="3514829"/>
            <a:ext cx="5441174" cy="584776"/>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Netflix OSS Turbine + </a:t>
            </a:r>
            <a:r>
              <a:rPr lang="en-US" sz="1600" dirty="0" err="1">
                <a:solidFill>
                  <a:srgbClr val="FFFFFF"/>
                </a:solidFill>
                <a:uFill>
                  <a:solidFill>
                    <a:srgbClr val="4D4D4D"/>
                  </a:solidFill>
                </a:uFill>
              </a:rPr>
              <a:t>Hystrix</a:t>
            </a:r>
            <a:r>
              <a:rPr lang="en-US" sz="1600" dirty="0">
                <a:solidFill>
                  <a:srgbClr val="FFFFFF"/>
                </a:solidFill>
                <a:uFill>
                  <a:solidFill>
                    <a:srgbClr val="4D4D4D"/>
                  </a:solidFill>
                </a:uFill>
              </a:rPr>
              <a:t> Dashboard</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Aggregation via AMQP (</a:t>
            </a:r>
            <a:r>
              <a:rPr lang="en-US" sz="1600" dirty="0" err="1">
                <a:solidFill>
                  <a:srgbClr val="FFFFFF"/>
                </a:solidFill>
                <a:uFill>
                  <a:solidFill>
                    <a:srgbClr val="4D4D4D"/>
                  </a:solidFill>
                </a:uFill>
              </a:rPr>
              <a:t>RabbitMQ</a:t>
            </a:r>
            <a:r>
              <a:rPr lang="en-US" sz="1600" dirty="0">
                <a:solidFill>
                  <a:srgbClr val="FFFFFF"/>
                </a:solidFill>
                <a:uFill>
                  <a:solidFill>
                    <a:srgbClr val="4D4D4D"/>
                  </a:solidFill>
                </a:uFill>
              </a:rPr>
              <a:t>)</a:t>
            </a:r>
          </a:p>
        </p:txBody>
      </p:sp>
    </p:spTree>
    <p:extLst>
      <p:ext uri="{BB962C8B-B14F-4D97-AF65-F5344CB8AC3E}">
        <p14:creationId xmlns:p14="http://schemas.microsoft.com/office/powerpoint/2010/main" val="300556259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It Takes a Platform</a:t>
            </a:r>
            <a:endParaRPr lang="en" sz="2400" baseline="30000" dirty="0">
              <a:solidFill>
                <a:srgbClr val="FFFFFF"/>
              </a:solidFill>
            </a:endParaRPr>
          </a:p>
        </p:txBody>
      </p:sp>
      <p:pic>
        <p:nvPicPr>
          <p:cNvPr id="2" name="Picture 1"/>
          <p:cNvPicPr>
            <a:picLocks noChangeAspect="1"/>
          </p:cNvPicPr>
          <p:nvPr/>
        </p:nvPicPr>
        <p:blipFill>
          <a:blip r:embed="rId3"/>
          <a:stretch>
            <a:fillRect/>
          </a:stretch>
        </p:blipFill>
        <p:spPr>
          <a:xfrm>
            <a:off x="2298775" y="897653"/>
            <a:ext cx="4871027" cy="3541550"/>
          </a:xfrm>
          <a:prstGeom prst="rect">
            <a:avLst/>
          </a:prstGeom>
        </p:spPr>
      </p:pic>
      <p:pic>
        <p:nvPicPr>
          <p:cNvPr id="5" name="Picture 4"/>
          <p:cNvPicPr>
            <a:picLocks noChangeAspect="1"/>
          </p:cNvPicPr>
          <p:nvPr/>
        </p:nvPicPr>
        <p:blipFill>
          <a:blip r:embed="rId4"/>
          <a:stretch>
            <a:fillRect/>
          </a:stretch>
        </p:blipFill>
        <p:spPr>
          <a:xfrm>
            <a:off x="3673856" y="4151819"/>
            <a:ext cx="542020" cy="180673"/>
          </a:xfrm>
          <a:prstGeom prst="rect">
            <a:avLst/>
          </a:prstGeom>
        </p:spPr>
      </p:pic>
      <p:pic>
        <p:nvPicPr>
          <p:cNvPr id="7" name="Picture 6"/>
          <p:cNvPicPr>
            <a:picLocks noChangeAspect="1"/>
          </p:cNvPicPr>
          <p:nvPr/>
        </p:nvPicPr>
        <p:blipFill>
          <a:blip r:embed="rId5"/>
          <a:stretch>
            <a:fillRect/>
          </a:stretch>
        </p:blipFill>
        <p:spPr>
          <a:xfrm>
            <a:off x="4821626" y="3808636"/>
            <a:ext cx="813661" cy="813661"/>
          </a:xfrm>
          <a:prstGeom prst="rect">
            <a:avLst/>
          </a:prstGeom>
        </p:spPr>
      </p:pic>
      <p:pic>
        <p:nvPicPr>
          <p:cNvPr id="8" name="Picture 7"/>
          <p:cNvPicPr>
            <a:picLocks noChangeAspect="1"/>
          </p:cNvPicPr>
          <p:nvPr/>
        </p:nvPicPr>
        <p:blipFill>
          <a:blip r:embed="rId6"/>
          <a:stretch>
            <a:fillRect/>
          </a:stretch>
        </p:blipFill>
        <p:spPr>
          <a:xfrm>
            <a:off x="6330574" y="4066791"/>
            <a:ext cx="338436" cy="338436"/>
          </a:xfrm>
          <a:prstGeom prst="rect">
            <a:avLst/>
          </a:prstGeom>
        </p:spPr>
      </p:pic>
      <p:sp>
        <p:nvSpPr>
          <p:cNvPr id="3" name="TextBox 2"/>
          <p:cNvSpPr txBox="1"/>
          <p:nvPr/>
        </p:nvSpPr>
        <p:spPr>
          <a:xfrm>
            <a:off x="2386196" y="4140429"/>
            <a:ext cx="864596" cy="230832"/>
          </a:xfrm>
          <a:prstGeom prst="rect">
            <a:avLst/>
          </a:prstGeom>
          <a:noFill/>
        </p:spPr>
        <p:txBody>
          <a:bodyPr wrap="none" rtlCol="0">
            <a:spAutoFit/>
          </a:bodyPr>
          <a:lstStyle/>
          <a:p>
            <a:r>
              <a:rPr lang="en-US" sz="900" dirty="0" smtClean="0">
                <a:solidFill>
                  <a:srgbClr val="FFFFFF"/>
                </a:solidFill>
              </a:rPr>
              <a:t>Infrastructure</a:t>
            </a:r>
            <a:endParaRPr lang="en-US" dirty="0">
              <a:solidFill>
                <a:srgbClr val="FFFFFF"/>
              </a:solidFill>
            </a:endParaRPr>
          </a:p>
        </p:txBody>
      </p:sp>
    </p:spTree>
    <p:extLst>
      <p:ext uri="{BB962C8B-B14F-4D97-AF65-F5344CB8AC3E}">
        <p14:creationId xmlns:p14="http://schemas.microsoft.com/office/powerpoint/2010/main" val="4261862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41589613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817154"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
        <p:nvSpPr>
          <p:cNvPr id="3" name="Shape 151"/>
          <p:cNvSpPr txBox="1">
            <a:spLocks/>
          </p:cNvSpPr>
          <p:nvPr/>
        </p:nvSpPr>
        <p:spPr>
          <a:xfrm>
            <a:off x="632435" y="2740082"/>
            <a:ext cx="7772400" cy="1159856"/>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lgn="ctr"/>
            <a:r>
              <a:rPr lang="en-US" sz="3200" dirty="0" smtClean="0">
                <a:solidFill>
                  <a:srgbClr val="2C95DD"/>
                </a:solidFill>
              </a:rPr>
              <a:t>Do we get started</a:t>
            </a:r>
            <a:endParaRPr lang="en" sz="3200" dirty="0">
              <a:solidFill>
                <a:srgbClr val="2C95DD"/>
              </a:solidFill>
            </a:endParaRPr>
          </a:p>
        </p:txBody>
      </p:sp>
    </p:spTree>
    <p:extLst>
      <p:ext uri="{BB962C8B-B14F-4D97-AF65-F5344CB8AC3E}">
        <p14:creationId xmlns:p14="http://schemas.microsoft.com/office/powerpoint/2010/main" val="18151186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23338" y="880617"/>
            <a:ext cx="2186921" cy="3256311"/>
          </a:xfrm>
          <a:prstGeom prst="rect">
            <a:avLst/>
          </a:prstGeom>
        </p:spPr>
      </p:pic>
      <p:pic>
        <p:nvPicPr>
          <p:cNvPr id="5" name="Picture 4"/>
          <p:cNvPicPr>
            <a:picLocks noChangeAspect="1"/>
          </p:cNvPicPr>
          <p:nvPr/>
        </p:nvPicPr>
        <p:blipFill>
          <a:blip r:embed="rId3"/>
          <a:stretch>
            <a:fillRect/>
          </a:stretch>
        </p:blipFill>
        <p:spPr>
          <a:xfrm>
            <a:off x="4394823" y="880617"/>
            <a:ext cx="2257708" cy="3256311"/>
          </a:xfrm>
          <a:prstGeom prst="rect">
            <a:avLst/>
          </a:prstGeom>
        </p:spPr>
      </p:pic>
      <p:sp>
        <p:nvSpPr>
          <p:cNvPr id="6" name="Rectangle 5"/>
          <p:cNvSpPr/>
          <p:nvPr/>
        </p:nvSpPr>
        <p:spPr>
          <a:xfrm>
            <a:off x="1733131" y="4143055"/>
            <a:ext cx="2122922" cy="307777"/>
          </a:xfrm>
          <a:prstGeom prst="rect">
            <a:avLst/>
          </a:prstGeom>
        </p:spPr>
        <p:txBody>
          <a:bodyPr wrap="none">
            <a:spAutoFit/>
          </a:bodyPr>
          <a:lstStyle/>
          <a:p>
            <a:r>
              <a:rPr lang="en-US" dirty="0" smtClean="0">
                <a:solidFill>
                  <a:srgbClr val="28746E"/>
                </a:solidFill>
              </a:rPr>
              <a:t>By Matt Stine (@</a:t>
            </a:r>
            <a:r>
              <a:rPr lang="en-US" dirty="0" err="1" smtClean="0">
                <a:solidFill>
                  <a:srgbClr val="28746E"/>
                </a:solidFill>
              </a:rPr>
              <a:t>mstine</a:t>
            </a:r>
            <a:r>
              <a:rPr lang="en-US" dirty="0" smtClean="0">
                <a:solidFill>
                  <a:srgbClr val="28746E"/>
                </a:solidFill>
              </a:rPr>
              <a:t>)</a:t>
            </a:r>
            <a:endParaRPr lang="en-US" dirty="0">
              <a:solidFill>
                <a:srgbClr val="28746E"/>
              </a:solidFill>
            </a:endParaRPr>
          </a:p>
        </p:txBody>
      </p:sp>
      <p:sp>
        <p:nvSpPr>
          <p:cNvPr id="7" name="Rectangle 6"/>
          <p:cNvSpPr/>
          <p:nvPr/>
        </p:nvSpPr>
        <p:spPr>
          <a:xfrm>
            <a:off x="4394823" y="4143055"/>
            <a:ext cx="2562295" cy="523220"/>
          </a:xfrm>
          <a:prstGeom prst="rect">
            <a:avLst/>
          </a:prstGeom>
        </p:spPr>
        <p:txBody>
          <a:bodyPr wrap="none">
            <a:spAutoFit/>
          </a:bodyPr>
          <a:lstStyle/>
          <a:p>
            <a:r>
              <a:rPr lang="en-US" dirty="0" smtClean="0">
                <a:solidFill>
                  <a:srgbClr val="28746E"/>
                </a:solidFill>
              </a:rPr>
              <a:t>By Josh Long (@</a:t>
            </a:r>
            <a:r>
              <a:rPr lang="en-US" dirty="0" err="1" smtClean="0">
                <a:solidFill>
                  <a:srgbClr val="28746E"/>
                </a:solidFill>
              </a:rPr>
              <a:t>starbuxman</a:t>
            </a:r>
            <a:r>
              <a:rPr lang="en-US" dirty="0" smtClean="0">
                <a:solidFill>
                  <a:srgbClr val="28746E"/>
                </a:solidFill>
              </a:rPr>
              <a:t>) </a:t>
            </a:r>
          </a:p>
          <a:p>
            <a:r>
              <a:rPr lang="en-US" dirty="0" smtClean="0">
                <a:solidFill>
                  <a:srgbClr val="28746E"/>
                </a:solidFill>
              </a:rPr>
              <a:t>and Kenny </a:t>
            </a:r>
            <a:r>
              <a:rPr lang="en-US" dirty="0" err="1" smtClean="0">
                <a:solidFill>
                  <a:srgbClr val="28746E"/>
                </a:solidFill>
              </a:rPr>
              <a:t>Bastani</a:t>
            </a:r>
            <a:endParaRPr lang="en-US" dirty="0">
              <a:solidFill>
                <a:srgbClr val="28746E"/>
              </a:solidFill>
            </a:endParaRPr>
          </a:p>
        </p:txBody>
      </p:sp>
      <p:sp>
        <p:nvSpPr>
          <p:cNvPr id="8"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Read</a:t>
            </a:r>
            <a:endParaRPr lang="en" sz="2400" dirty="0">
              <a:solidFill>
                <a:srgbClr val="FFFFFF"/>
              </a:solidFill>
            </a:endParaRPr>
          </a:p>
        </p:txBody>
      </p:sp>
    </p:spTree>
    <p:extLst>
      <p:ext uri="{BB962C8B-B14F-4D97-AF65-F5344CB8AC3E}">
        <p14:creationId xmlns:p14="http://schemas.microsoft.com/office/powerpoint/2010/main" val="35016900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001520" y="858400"/>
            <a:ext cx="5059680" cy="3662875"/>
          </a:xfrm>
          <a:prstGeom prst="rect">
            <a:avLst/>
          </a:prstGeom>
          <a:solidFill>
            <a:srgbClr val="ADC42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6"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Build - http://start.spring.io</a:t>
            </a:r>
            <a:endParaRPr lang="en" sz="2400" baseline="30000" dirty="0">
              <a:solidFill>
                <a:srgbClr val="FFFFFF"/>
              </a:solidFill>
            </a:endParaRPr>
          </a:p>
        </p:txBody>
      </p:sp>
      <p:pic>
        <p:nvPicPr>
          <p:cNvPr id="3" name="Picture 2"/>
          <p:cNvPicPr>
            <a:picLocks noChangeAspect="1"/>
          </p:cNvPicPr>
          <p:nvPr/>
        </p:nvPicPr>
        <p:blipFill>
          <a:blip r:embed="rId2"/>
          <a:stretch>
            <a:fillRect/>
          </a:stretch>
        </p:blipFill>
        <p:spPr>
          <a:xfrm>
            <a:off x="2103120" y="953207"/>
            <a:ext cx="4874895" cy="3470177"/>
          </a:xfrm>
          <a:prstGeom prst="rect">
            <a:avLst/>
          </a:prstGeom>
        </p:spPr>
      </p:pic>
    </p:spTree>
    <p:extLst>
      <p:ext uri="{BB962C8B-B14F-4D97-AF65-F5344CB8AC3E}">
        <p14:creationId xmlns:p14="http://schemas.microsoft.com/office/powerpoint/2010/main" val="1359503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34</a:t>
            </a:fld>
            <a:endParaRPr sz="800">
              <a:solidFill>
                <a:srgbClr val="808080"/>
              </a:solidFill>
              <a:uFill>
                <a:solidFill>
                  <a:srgbClr val="808080"/>
                </a:solidFill>
              </a:uFill>
            </a:endParaRPr>
          </a:p>
        </p:txBody>
      </p:sp>
      <p:sp>
        <p:nvSpPr>
          <p:cNvPr id="894" name="Shape 894"/>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Foundations</a:t>
            </a:r>
          </a:p>
        </p:txBody>
      </p:sp>
      <p:pic>
        <p:nvPicPr>
          <p:cNvPr id="895" name="Picture 894"/>
          <p:cNvPicPr/>
          <p:nvPr/>
        </p:nvPicPr>
        <p:blipFill>
          <a:blip/>
          <a:stretch>
            <a:fillRect/>
          </a:stretch>
        </p:blipFill>
        <p:spPr>
          <a:xfrm>
            <a:off x="4572900" y="2752824"/>
            <a:ext cx="12701" cy="12701"/>
          </a:xfrm>
          <a:prstGeom prst="rect">
            <a:avLst/>
          </a:prstGeom>
          <a:ln w="12700">
            <a:miter lim="400000"/>
          </a:ln>
        </p:spPr>
      </p:pic>
      <p:grpSp>
        <p:nvGrpSpPr>
          <p:cNvPr id="899" name="Group 899"/>
          <p:cNvGrpSpPr/>
          <p:nvPr/>
        </p:nvGrpSpPr>
        <p:grpSpPr>
          <a:xfrm>
            <a:off x="614076" y="1271978"/>
            <a:ext cx="7915848" cy="2962416"/>
            <a:chOff x="0" y="0"/>
            <a:chExt cx="7915846" cy="2962415"/>
          </a:xfrm>
        </p:grpSpPr>
        <p:pic>
          <p:nvPicPr>
            <p:cNvPr id="896" name="pasted-image.jpg"/>
            <p:cNvPicPr/>
            <p:nvPr/>
          </p:nvPicPr>
          <p:blipFill>
            <a:blip r:embed="rId3">
              <a:extLst/>
            </a:blip>
            <a:stretch>
              <a:fillRect/>
            </a:stretch>
          </p:blipFill>
          <p:spPr>
            <a:xfrm>
              <a:off x="0" y="0"/>
              <a:ext cx="2247660" cy="2962416"/>
            </a:xfrm>
            <a:prstGeom prst="rect">
              <a:avLst/>
            </a:prstGeom>
            <a:ln w="12700" cap="flat">
              <a:noFill/>
              <a:miter lim="400000"/>
            </a:ln>
            <a:effectLst/>
          </p:spPr>
        </p:pic>
        <p:pic>
          <p:nvPicPr>
            <p:cNvPr id="897" name="pasted-image.jpg"/>
            <p:cNvPicPr/>
            <p:nvPr/>
          </p:nvPicPr>
          <p:blipFill>
            <a:blip r:embed="rId4">
              <a:extLst/>
            </a:blip>
            <a:stretch>
              <a:fillRect/>
            </a:stretch>
          </p:blipFill>
          <p:spPr>
            <a:xfrm>
              <a:off x="5913253" y="0"/>
              <a:ext cx="2002594" cy="2962416"/>
            </a:xfrm>
            <a:prstGeom prst="rect">
              <a:avLst/>
            </a:prstGeom>
            <a:ln w="12700" cap="flat">
              <a:noFill/>
              <a:miter lim="400000"/>
            </a:ln>
            <a:effectLst/>
          </p:spPr>
        </p:pic>
        <p:pic>
          <p:nvPicPr>
            <p:cNvPr id="898" name="pasted-image.jpg"/>
            <p:cNvPicPr/>
            <p:nvPr/>
          </p:nvPicPr>
          <p:blipFill>
            <a:blip r:embed="rId5">
              <a:extLst/>
            </a:blip>
            <a:stretch>
              <a:fillRect/>
            </a:stretch>
          </p:blipFill>
          <p:spPr>
            <a:xfrm>
              <a:off x="2817886" y="0"/>
              <a:ext cx="2402607" cy="2962416"/>
            </a:xfrm>
            <a:prstGeom prst="rect">
              <a:avLst/>
            </a:prstGeom>
            <a:ln w="12700" cap="flat">
              <a:noFill/>
              <a:miter lim="400000"/>
            </a:ln>
            <a:effectLst/>
          </p:spPr>
        </p:pic>
      </p:grpSp>
    </p:spTree>
    <p:extLst>
      <p:ext uri="{BB962C8B-B14F-4D97-AF65-F5344CB8AC3E}">
        <p14:creationId xmlns:p14="http://schemas.microsoft.com/office/powerpoint/2010/main" val="2158628607"/>
      </p:ext>
    </p:extLst>
  </p:cSld>
  <p:clrMapOvr>
    <a:masterClrMapping/>
  </p:clrMapOvr>
  <p:transition xmlns:p14="http://schemas.microsoft.com/office/powerpoint/2010/main">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hape 903"/>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Foundations</a:t>
            </a:r>
          </a:p>
        </p:txBody>
      </p:sp>
      <p:sp>
        <p:nvSpPr>
          <p:cNvPr id="904" name="Shape 9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35</a:t>
            </a:fld>
            <a:endParaRPr sz="800">
              <a:solidFill>
                <a:srgbClr val="808080"/>
              </a:solidFill>
              <a:uFill>
                <a:solidFill>
                  <a:srgbClr val="808080"/>
                </a:solidFill>
              </a:uFill>
            </a:endParaRPr>
          </a:p>
        </p:txBody>
      </p:sp>
      <p:pic>
        <p:nvPicPr>
          <p:cNvPr id="905" name="pasted-image.png"/>
          <p:cNvPicPr/>
          <p:nvPr/>
        </p:nvPicPr>
        <p:blipFill>
          <a:blip r:embed="rId3">
            <a:extLst/>
          </a:blip>
          <a:stretch>
            <a:fillRect/>
          </a:stretch>
        </p:blipFill>
        <p:spPr>
          <a:xfrm>
            <a:off x="780836" y="1271978"/>
            <a:ext cx="1934829" cy="2962416"/>
          </a:xfrm>
          <a:prstGeom prst="rect">
            <a:avLst/>
          </a:prstGeom>
          <a:ln w="12700">
            <a:miter lim="400000"/>
          </a:ln>
        </p:spPr>
      </p:pic>
      <p:pic>
        <p:nvPicPr>
          <p:cNvPr id="906" name="pasted-image.png"/>
          <p:cNvPicPr/>
          <p:nvPr/>
        </p:nvPicPr>
        <p:blipFill>
          <a:blip r:embed="rId4">
            <a:extLst/>
          </a:blip>
          <a:stretch>
            <a:fillRect/>
          </a:stretch>
        </p:blipFill>
        <p:spPr>
          <a:xfrm>
            <a:off x="3480002" y="1271978"/>
            <a:ext cx="2240860" cy="2962416"/>
          </a:xfrm>
          <a:prstGeom prst="rect">
            <a:avLst/>
          </a:prstGeom>
          <a:ln w="12700">
            <a:miter lim="400000"/>
          </a:ln>
        </p:spPr>
      </p:pic>
      <p:pic>
        <p:nvPicPr>
          <p:cNvPr id="907" name="pasted-image.png"/>
          <p:cNvPicPr/>
          <p:nvPr/>
        </p:nvPicPr>
        <p:blipFill>
          <a:blip r:embed="rId5">
            <a:extLst/>
          </a:blip>
          <a:stretch>
            <a:fillRect/>
          </a:stretch>
        </p:blipFill>
        <p:spPr>
          <a:xfrm>
            <a:off x="6485199" y="1282176"/>
            <a:ext cx="2129857" cy="2952218"/>
          </a:xfrm>
          <a:prstGeom prst="rect">
            <a:avLst/>
          </a:prstGeom>
          <a:ln w="12700">
            <a:miter lim="400000"/>
          </a:ln>
        </p:spPr>
      </p:pic>
    </p:spTree>
    <p:extLst>
      <p:ext uri="{BB962C8B-B14F-4D97-AF65-F5344CB8AC3E}">
        <p14:creationId xmlns:p14="http://schemas.microsoft.com/office/powerpoint/2010/main" val="256671070"/>
      </p:ext>
    </p:extLst>
  </p:cSld>
  <p:clrMapOvr>
    <a:masterClrMapping/>
  </p:clrMapOvr>
  <p:transition xmlns:p14="http://schemas.microsoft.com/office/powerpoint/2010/main">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325437"/>
            <a:ext cx="8410499" cy="460500"/>
          </a:xfrm>
          <a:prstGeom prst="rect">
            <a:avLst/>
          </a:prstGeom>
        </p:spPr>
        <p:txBody>
          <a:bodyPr lIns="91425" tIns="91425" rIns="91425" bIns="91425" anchor="t" anchorCtr="0">
            <a:noAutofit/>
          </a:bodyPr>
          <a:lstStyle/>
          <a:p>
            <a:pPr lvl="0" rtl="0">
              <a:spcBef>
                <a:spcPts val="0"/>
              </a:spcBef>
              <a:buNone/>
            </a:pPr>
            <a:r>
              <a:rPr lang="en-US" sz="2800" dirty="0" smtClean="0">
                <a:solidFill>
                  <a:srgbClr val="FFFFFF"/>
                </a:solidFill>
              </a:rPr>
              <a:t>Anatomy of a Cloud Native Platform</a:t>
            </a:r>
            <a:endParaRPr lang="en" sz="2800" dirty="0">
              <a:solidFill>
                <a:srgbClr val="FFFFFF"/>
              </a:solidFill>
            </a:endParaRPr>
          </a:p>
        </p:txBody>
      </p:sp>
      <p:sp>
        <p:nvSpPr>
          <p:cNvPr id="10" name="Rectangle 9"/>
          <p:cNvSpPr/>
          <p:nvPr/>
        </p:nvSpPr>
        <p:spPr>
          <a:xfrm>
            <a:off x="2887560" y="2078077"/>
            <a:ext cx="3667916" cy="307777"/>
          </a:xfrm>
          <a:prstGeom prst="rect">
            <a:avLst/>
          </a:prstGeom>
        </p:spPr>
        <p:txBody>
          <a:bodyPr wrap="none">
            <a:spAutoFit/>
          </a:bodyPr>
          <a:lstStyle/>
          <a:p>
            <a:r>
              <a:rPr lang="en-US" dirty="0" smtClean="0">
                <a:solidFill>
                  <a:schemeClr val="bg1"/>
                </a:solidFill>
              </a:rPr>
              <a:t>Application coordination boilerplate patterns</a:t>
            </a:r>
            <a:endParaRPr lang="en-US" dirty="0">
              <a:solidFill>
                <a:schemeClr val="bg1"/>
              </a:solidFill>
            </a:endParaRPr>
          </a:p>
        </p:txBody>
      </p:sp>
      <p:sp>
        <p:nvSpPr>
          <p:cNvPr id="7" name="Rectangle 6"/>
          <p:cNvSpPr/>
          <p:nvPr/>
        </p:nvSpPr>
        <p:spPr>
          <a:xfrm>
            <a:off x="2874192" y="2780956"/>
            <a:ext cx="3757684" cy="307777"/>
          </a:xfrm>
          <a:prstGeom prst="rect">
            <a:avLst/>
          </a:prstGeom>
        </p:spPr>
        <p:txBody>
          <a:bodyPr wrap="none">
            <a:spAutoFit/>
          </a:bodyPr>
          <a:lstStyle/>
          <a:p>
            <a:r>
              <a:rPr lang="en-US" dirty="0" smtClean="0">
                <a:solidFill>
                  <a:schemeClr val="bg1"/>
                </a:solidFill>
              </a:rPr>
              <a:t>Application Configuration boilerplate patterns</a:t>
            </a:r>
            <a:endParaRPr lang="en-US" dirty="0">
              <a:solidFill>
                <a:schemeClr val="bg1"/>
              </a:solidFill>
            </a:endParaRPr>
          </a:p>
        </p:txBody>
      </p:sp>
      <p:sp>
        <p:nvSpPr>
          <p:cNvPr id="11" name="Rectangle 10"/>
          <p:cNvSpPr/>
          <p:nvPr/>
        </p:nvSpPr>
        <p:spPr>
          <a:xfrm>
            <a:off x="2916207" y="3546395"/>
            <a:ext cx="2639878" cy="307777"/>
          </a:xfrm>
          <a:prstGeom prst="rect">
            <a:avLst/>
          </a:prstGeom>
        </p:spPr>
        <p:txBody>
          <a:bodyPr wrap="none">
            <a:spAutoFit/>
          </a:bodyPr>
          <a:lstStyle/>
          <a:p>
            <a:r>
              <a:rPr lang="en-US" dirty="0" smtClean="0">
                <a:solidFill>
                  <a:schemeClr val="bg1"/>
                </a:solidFill>
              </a:rPr>
              <a:t>Application boilerplate patterns </a:t>
            </a:r>
            <a:endParaRPr lang="en-US" dirty="0">
              <a:solidFill>
                <a:schemeClr val="bg1"/>
              </a:solidFill>
            </a:endParaRPr>
          </a:p>
        </p:txBody>
      </p:sp>
      <p:sp>
        <p:nvSpPr>
          <p:cNvPr id="13" name="Rectangle 12"/>
          <p:cNvSpPr/>
          <p:nvPr/>
        </p:nvSpPr>
        <p:spPr>
          <a:xfrm>
            <a:off x="2902839" y="1064119"/>
            <a:ext cx="4834902" cy="523220"/>
          </a:xfrm>
          <a:prstGeom prst="rect">
            <a:avLst/>
          </a:prstGeom>
        </p:spPr>
        <p:txBody>
          <a:bodyPr wrap="none">
            <a:spAutoFit/>
          </a:bodyPr>
          <a:lstStyle/>
          <a:p>
            <a:r>
              <a:rPr lang="en-US" dirty="0" smtClean="0">
                <a:solidFill>
                  <a:schemeClr val="bg1"/>
                </a:solidFill>
              </a:rPr>
              <a:t>Deployment and operations boilerplate patterns </a:t>
            </a:r>
          </a:p>
          <a:p>
            <a:r>
              <a:rPr lang="en-US" dirty="0" smtClean="0">
                <a:solidFill>
                  <a:schemeClr val="bg1"/>
                </a:solidFill>
              </a:rPr>
              <a:t>(provisioning, deploy, security, logging, data services, etc.)</a:t>
            </a:r>
            <a:endParaRPr lang="en-US" dirty="0">
              <a:solidFill>
                <a:schemeClr val="bg1"/>
              </a:solidFill>
            </a:endParaRPr>
          </a:p>
        </p:txBody>
      </p:sp>
      <p:sp>
        <p:nvSpPr>
          <p:cNvPr id="18" name="Shape 281"/>
          <p:cNvSpPr/>
          <p:nvPr/>
        </p:nvSpPr>
        <p:spPr>
          <a:xfrm>
            <a:off x="2728857" y="1059974"/>
            <a:ext cx="888" cy="1026534"/>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9" name="Rectangle 18"/>
          <p:cNvSpPr/>
          <p:nvPr/>
        </p:nvSpPr>
        <p:spPr>
          <a:xfrm rot="16200000">
            <a:off x="2245964" y="1377451"/>
            <a:ext cx="623864" cy="307777"/>
          </a:xfrm>
          <a:prstGeom prst="rect">
            <a:avLst/>
          </a:prstGeom>
        </p:spPr>
        <p:txBody>
          <a:bodyPr wrap="none">
            <a:spAutoFit/>
          </a:bodyPr>
          <a:lstStyle/>
          <a:p>
            <a:r>
              <a:rPr lang="en-US" dirty="0" smtClean="0">
                <a:solidFill>
                  <a:srgbClr val="008881"/>
                </a:solidFill>
              </a:rPr>
              <a:t>PaaS</a:t>
            </a:r>
            <a:endParaRPr lang="en-US" dirty="0">
              <a:solidFill>
                <a:srgbClr val="008881"/>
              </a:solidFill>
            </a:endParaRPr>
          </a:p>
        </p:txBody>
      </p:sp>
      <p:sp>
        <p:nvSpPr>
          <p:cNvPr id="20" name="Shape 281"/>
          <p:cNvSpPr/>
          <p:nvPr/>
        </p:nvSpPr>
        <p:spPr>
          <a:xfrm>
            <a:off x="2729745" y="2302682"/>
            <a:ext cx="0" cy="2004059"/>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1" name="Rectangle 20"/>
          <p:cNvSpPr/>
          <p:nvPr/>
        </p:nvSpPr>
        <p:spPr>
          <a:xfrm rot="16200000">
            <a:off x="2154213" y="3007429"/>
            <a:ext cx="843287" cy="307777"/>
          </a:xfrm>
          <a:prstGeom prst="rect">
            <a:avLst/>
          </a:prstGeom>
        </p:spPr>
        <p:txBody>
          <a:bodyPr wrap="none">
            <a:spAutoFit/>
          </a:bodyPr>
          <a:lstStyle/>
          <a:p>
            <a:r>
              <a:rPr lang="en-US" dirty="0" smtClean="0">
                <a:solidFill>
                  <a:srgbClr val="008881"/>
                </a:solidFill>
              </a:rPr>
              <a:t>Desktop</a:t>
            </a:r>
            <a:endParaRPr lang="en-US" dirty="0">
              <a:solidFill>
                <a:srgbClr val="008881"/>
              </a:solidFill>
            </a:endParaRPr>
          </a:p>
        </p:txBody>
      </p:sp>
      <p:pic>
        <p:nvPicPr>
          <p:cNvPr id="5" name="Picture 4"/>
          <p:cNvPicPr>
            <a:picLocks noChangeAspect="1"/>
          </p:cNvPicPr>
          <p:nvPr/>
        </p:nvPicPr>
        <p:blipFill>
          <a:blip r:embed="rId3"/>
          <a:stretch>
            <a:fillRect/>
          </a:stretch>
        </p:blipFill>
        <p:spPr>
          <a:xfrm>
            <a:off x="1410415" y="3741355"/>
            <a:ext cx="468846" cy="465840"/>
          </a:xfrm>
          <a:prstGeom prst="rect">
            <a:avLst/>
          </a:prstGeom>
        </p:spPr>
      </p:pic>
      <p:pic>
        <p:nvPicPr>
          <p:cNvPr id="16" name="Picture 15"/>
          <p:cNvPicPr>
            <a:picLocks noChangeAspect="1"/>
          </p:cNvPicPr>
          <p:nvPr/>
        </p:nvPicPr>
        <p:blipFill>
          <a:blip r:embed="rId4"/>
          <a:stretch>
            <a:fillRect/>
          </a:stretch>
        </p:blipFill>
        <p:spPr>
          <a:xfrm>
            <a:off x="991465" y="2333563"/>
            <a:ext cx="1370587" cy="459960"/>
          </a:xfrm>
          <a:prstGeom prst="rect">
            <a:avLst/>
          </a:prstGeom>
        </p:spPr>
      </p:pic>
      <p:pic>
        <p:nvPicPr>
          <p:cNvPr id="17" name="Picture 16"/>
          <p:cNvPicPr>
            <a:picLocks noChangeAspect="1"/>
          </p:cNvPicPr>
          <p:nvPr/>
        </p:nvPicPr>
        <p:blipFill>
          <a:blip r:embed="rId5"/>
          <a:stretch>
            <a:fillRect/>
          </a:stretch>
        </p:blipFill>
        <p:spPr>
          <a:xfrm>
            <a:off x="1290065" y="1067159"/>
            <a:ext cx="743035" cy="743035"/>
          </a:xfrm>
          <a:prstGeom prst="rect">
            <a:avLst/>
          </a:prstGeom>
        </p:spPr>
      </p:pic>
      <p:pic>
        <p:nvPicPr>
          <p:cNvPr id="24" name="Picture 23"/>
          <p:cNvPicPr>
            <a:picLocks noChangeAspect="1"/>
          </p:cNvPicPr>
          <p:nvPr/>
        </p:nvPicPr>
        <p:blipFill>
          <a:blip r:embed="rId6"/>
          <a:stretch>
            <a:fillRect/>
          </a:stretch>
        </p:blipFill>
        <p:spPr>
          <a:xfrm>
            <a:off x="1102604" y="2974145"/>
            <a:ext cx="1085860" cy="485401"/>
          </a:xfrm>
          <a:prstGeom prst="rect">
            <a:avLst/>
          </a:prstGeom>
        </p:spPr>
      </p:pic>
      <p:pic>
        <p:nvPicPr>
          <p:cNvPr id="30" name="Picture 29"/>
          <p:cNvPicPr>
            <a:picLocks noChangeAspect="1"/>
          </p:cNvPicPr>
          <p:nvPr/>
        </p:nvPicPr>
        <p:blipFill>
          <a:blip r:embed="rId7"/>
          <a:stretch>
            <a:fillRect/>
          </a:stretch>
        </p:blipFill>
        <p:spPr>
          <a:xfrm>
            <a:off x="1343572" y="1904160"/>
            <a:ext cx="590624" cy="590624"/>
          </a:xfrm>
          <a:prstGeom prst="rect">
            <a:avLst/>
          </a:prstGeom>
        </p:spPr>
      </p:pic>
      <p:sp>
        <p:nvSpPr>
          <p:cNvPr id="32" name="Rectangle 31"/>
          <p:cNvSpPr/>
          <p:nvPr/>
        </p:nvSpPr>
        <p:spPr>
          <a:xfrm>
            <a:off x="2967862" y="2398621"/>
            <a:ext cx="1222610" cy="307777"/>
          </a:xfrm>
          <a:prstGeom prst="rect">
            <a:avLst/>
          </a:prstGeom>
        </p:spPr>
        <p:txBody>
          <a:bodyPr wrap="none">
            <a:spAutoFit/>
          </a:bodyPr>
          <a:lstStyle/>
          <a:p>
            <a:r>
              <a:rPr lang="en-US" dirty="0" smtClean="0">
                <a:solidFill>
                  <a:srgbClr val="5BA829"/>
                </a:solidFill>
              </a:rPr>
              <a:t>Spring Cloud</a:t>
            </a:r>
            <a:endParaRPr lang="en-US" dirty="0">
              <a:solidFill>
                <a:srgbClr val="5BA829"/>
              </a:solidFill>
            </a:endParaRPr>
          </a:p>
        </p:txBody>
      </p:sp>
      <p:sp>
        <p:nvSpPr>
          <p:cNvPr id="35" name="Rectangle 34"/>
          <p:cNvSpPr/>
          <p:nvPr/>
        </p:nvSpPr>
        <p:spPr>
          <a:xfrm>
            <a:off x="2967862" y="3203872"/>
            <a:ext cx="1122848" cy="307777"/>
          </a:xfrm>
          <a:prstGeom prst="rect">
            <a:avLst/>
          </a:prstGeom>
        </p:spPr>
        <p:txBody>
          <a:bodyPr wrap="none">
            <a:spAutoFit/>
          </a:bodyPr>
          <a:lstStyle/>
          <a:p>
            <a:r>
              <a:rPr lang="en-US" dirty="0" smtClean="0">
                <a:solidFill>
                  <a:srgbClr val="5BA829"/>
                </a:solidFill>
              </a:rPr>
              <a:t>Spring Boot</a:t>
            </a:r>
            <a:endParaRPr lang="en-US" dirty="0">
              <a:solidFill>
                <a:srgbClr val="5BA829"/>
              </a:solidFill>
            </a:endParaRPr>
          </a:p>
        </p:txBody>
      </p:sp>
      <p:sp>
        <p:nvSpPr>
          <p:cNvPr id="36" name="Rectangle 35"/>
          <p:cNvSpPr/>
          <p:nvPr/>
        </p:nvSpPr>
        <p:spPr>
          <a:xfrm>
            <a:off x="2977411" y="3899418"/>
            <a:ext cx="943049" cy="307777"/>
          </a:xfrm>
          <a:prstGeom prst="rect">
            <a:avLst/>
          </a:prstGeom>
        </p:spPr>
        <p:txBody>
          <a:bodyPr wrap="none">
            <a:spAutoFit/>
          </a:bodyPr>
          <a:lstStyle/>
          <a:p>
            <a:r>
              <a:rPr lang="en-US" dirty="0" smtClean="0">
                <a:solidFill>
                  <a:srgbClr val="5BA829"/>
                </a:solidFill>
              </a:rPr>
              <a:t>Spring IO</a:t>
            </a:r>
            <a:endParaRPr lang="en-US" dirty="0">
              <a:solidFill>
                <a:srgbClr val="5BA829"/>
              </a:solidFill>
            </a:endParaRPr>
          </a:p>
        </p:txBody>
      </p:sp>
      <p:cxnSp>
        <p:nvCxnSpPr>
          <p:cNvPr id="37" name="Straight Connector 36"/>
          <p:cNvCxnSpPr/>
          <p:nvPr/>
        </p:nvCxnSpPr>
        <p:spPr>
          <a:xfrm>
            <a:off x="2721334" y="1852519"/>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729745" y="2753110"/>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715391" y="3539364"/>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2977411" y="1544742"/>
            <a:ext cx="1967205" cy="307777"/>
          </a:xfrm>
          <a:prstGeom prst="rect">
            <a:avLst/>
          </a:prstGeom>
        </p:spPr>
        <p:txBody>
          <a:bodyPr wrap="none">
            <a:spAutoFit/>
          </a:bodyPr>
          <a:lstStyle/>
          <a:p>
            <a:r>
              <a:rPr lang="en-US" dirty="0" smtClean="0">
                <a:solidFill>
                  <a:srgbClr val="5BA829"/>
                </a:solidFill>
              </a:rPr>
              <a:t>Pivotal Cloud Foundry</a:t>
            </a:r>
            <a:endParaRPr lang="en-US" dirty="0">
              <a:solidFill>
                <a:srgbClr val="5BA829"/>
              </a:solidFill>
            </a:endParaRPr>
          </a:p>
        </p:txBody>
      </p:sp>
    </p:spTree>
    <p:extLst>
      <p:ext uri="{BB962C8B-B14F-4D97-AF65-F5344CB8AC3E}">
        <p14:creationId xmlns:p14="http://schemas.microsoft.com/office/powerpoint/2010/main" val="177718790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dissolve">
                                      <p:cBhvr>
                                        <p:cTn id="16" dur="500"/>
                                        <p:tgtEl>
                                          <p:spTgt spid="24"/>
                                        </p:tgtEl>
                                      </p:cBhvr>
                                    </p:animEffect>
                                  </p:childTnLst>
                                </p:cTn>
                              </p:par>
                              <p:par>
                                <p:cTn id="17" presetID="9"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dissolve">
                                      <p:cBhvr>
                                        <p:cTn id="19" dur="500"/>
                                        <p:tgtEl>
                                          <p:spTgt spid="3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dissolve">
                                      <p:cBhvr>
                                        <p:cTn id="25" dur="500"/>
                                        <p:tgtEl>
                                          <p:spTgt spid="3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dissolve">
                                      <p:cBhvr>
                                        <p:cTn id="28" dur="500"/>
                                        <p:tgtEl>
                                          <p:spTgt spid="3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dissolve">
                                      <p:cBhvr>
                                        <p:cTn id="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6" grpId="0"/>
      <p:bldP spid="41"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1412" y="344392"/>
            <a:ext cx="3813129" cy="4071769"/>
          </a:xfrm>
        </p:spPr>
        <p:txBody>
          <a:bodyPr/>
          <a:lstStyle/>
          <a:p>
            <a:r>
              <a:rPr lang="en-US" dirty="0" smtClean="0"/>
              <a:t>A cloud platform enables continuous delivery speed by standardizing and automating as much as possible</a:t>
            </a:r>
            <a:endParaRPr lang="en-US" dirty="0"/>
          </a:p>
        </p:txBody>
      </p:sp>
      <p:pic>
        <p:nvPicPr>
          <p:cNvPr id="4" name="Picture 3" descr="cloud-native-diagr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0366" y="47385"/>
            <a:ext cx="4767200" cy="4555105"/>
          </a:xfrm>
          <a:prstGeom prst="rect">
            <a:avLst/>
          </a:prstGeom>
        </p:spPr>
      </p:pic>
    </p:spTree>
    <p:extLst>
      <p:ext uri="{BB962C8B-B14F-4D97-AF65-F5344CB8AC3E}">
        <p14:creationId xmlns:p14="http://schemas.microsoft.com/office/powerpoint/2010/main" val="21949084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3">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sp>
        <p:nvSpPr>
          <p:cNvPr id="297" name="Shape 297"/>
          <p:cNvSpPr/>
          <p:nvPr/>
        </p:nvSpPr>
        <p:spPr>
          <a:xfrm>
            <a:off x="3033335" y="2021689"/>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dirty="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chemeClr val="accent1"/>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Twelve </a:t>
            </a:r>
            <a:r>
              <a:rPr lang="en-US" sz="2800" dirty="0">
                <a:solidFill>
                  <a:srgbClr val="FFFFFF"/>
                </a:solidFill>
              </a:rPr>
              <a:t>Factor Apps (http://12factor.net</a:t>
            </a:r>
            <a:r>
              <a:rPr lang="en-US" sz="2800"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78762</TotalTime>
  <Words>2164</Words>
  <Application>Microsoft Macintosh PowerPoint</Application>
  <PresentationFormat>On-screen Show (16:9)</PresentationFormat>
  <Paragraphs>391</Paragraphs>
  <Slides>38</Slides>
  <Notes>35</Notes>
  <HiddenSlides>2</HiddenSlides>
  <MMClips>0</MMClip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Pivotal_interim_040113_template_</vt:lpstr>
      <vt:lpstr>Custom Theme</vt:lpstr>
      <vt:lpstr>PowerPoint Presentation</vt:lpstr>
      <vt:lpstr>Agenda</vt:lpstr>
      <vt:lpstr>PowerPoint Presentation</vt:lpstr>
      <vt:lpstr>Software is changing industries</vt:lpstr>
      <vt:lpstr>PowerPoint Presentation</vt:lpstr>
      <vt:lpstr>The promise of Cloud Native</vt:lpstr>
      <vt:lpstr>PowerPoint Presentation</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Twelve-Factor Apps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It takes a platform</vt:lpstr>
      <vt:lpstr>PowerPoint Presentation</vt:lpstr>
      <vt:lpstr>1. Application Framework</vt:lpstr>
      <vt:lpstr>PowerPoint Presentation</vt:lpstr>
      <vt:lpstr>Companies want to be fast like Netflix</vt:lpstr>
      <vt:lpstr>PowerPoint Presentation</vt:lpstr>
      <vt:lpstr>It Takes a Platform</vt:lpstr>
      <vt:lpstr>PowerPoint Presentation</vt:lpstr>
      <vt:lpstr>PowerPoint Presentation</vt:lpstr>
      <vt:lpstr>Read</vt:lpstr>
      <vt:lpstr>Build - http://start.spring.io</vt:lpstr>
      <vt:lpstr>Foundations</vt:lpstr>
      <vt:lpstr>Foundations</vt:lpstr>
      <vt:lpstr>PowerPoint Presentation</vt:lpstr>
      <vt:lpstr>Anatomy of a Cloud Native Platform</vt:lpstr>
      <vt:lpstr>A cloud platform enables continuous delivery speed by standardizing and automating as much as possible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Chris Busch</cp:lastModifiedBy>
  <cp:revision>346</cp:revision>
  <dcterms:modified xsi:type="dcterms:W3CDTF">2016-03-17T15:43:13Z</dcterms:modified>
</cp:coreProperties>
</file>